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8"/>
  </p:notesMasterIdLst>
  <p:sldIdLst>
    <p:sldId id="257" r:id="rId2"/>
    <p:sldId id="271" r:id="rId3"/>
    <p:sldId id="259" r:id="rId4"/>
    <p:sldId id="258" r:id="rId5"/>
    <p:sldId id="260" r:id="rId6"/>
    <p:sldId id="261" r:id="rId7"/>
    <p:sldId id="262" r:id="rId8"/>
    <p:sldId id="263" r:id="rId9"/>
    <p:sldId id="264" r:id="rId10"/>
    <p:sldId id="265" r:id="rId11"/>
    <p:sldId id="266" r:id="rId12"/>
    <p:sldId id="267" r:id="rId13"/>
    <p:sldId id="268" r:id="rId14"/>
    <p:sldId id="272"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4F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294" autoAdjust="0"/>
  </p:normalViewPr>
  <p:slideViewPr>
    <p:cSldViewPr snapToGrid="0">
      <p:cViewPr varScale="1">
        <p:scale>
          <a:sx n="62" d="100"/>
          <a:sy n="62" d="100"/>
        </p:scale>
        <p:origin x="1488" y="53"/>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F2EFE3-4296-4E68-9076-BFEE1DADAB86}" type="datetimeFigureOut">
              <a:rPr lang="en-US" smtClean="0"/>
              <a:t>1/13/2026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E905E8-E38C-4F9B-9D45-97123D572A0E}" type="slidenum">
              <a:rPr lang="en-US" smtClean="0"/>
              <a:t>‹#›</a:t>
            </a:fld>
            <a:endParaRPr lang="en-US"/>
          </a:p>
        </p:txBody>
      </p:sp>
    </p:spTree>
    <p:extLst>
      <p:ext uri="{BB962C8B-B14F-4D97-AF65-F5344CB8AC3E}">
        <p14:creationId xmlns:p14="http://schemas.microsoft.com/office/powerpoint/2010/main" val="4257055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a:t>
            </a:r>
            <a:br>
              <a:rPr lang="en-US" dirty="0"/>
            </a:br>
            <a:r>
              <a:rPr lang="en-US" dirty="0"/>
              <a:t>My name is Pavithra L, and today I will be presenting the </a:t>
            </a:r>
            <a:r>
              <a:rPr lang="en-US" i="1" dirty="0"/>
              <a:t>Samsung Galaxy 5G Market and Sales Dashboard</a:t>
            </a:r>
            <a:r>
              <a:rPr lang="en-US" dirty="0"/>
              <a:t>, covering the period from 2019 to 2024.</a:t>
            </a:r>
          </a:p>
        </p:txBody>
      </p:sp>
      <p:sp>
        <p:nvSpPr>
          <p:cNvPr id="4" name="Slide Number Placeholder 3"/>
          <p:cNvSpPr>
            <a:spLocks noGrp="1"/>
          </p:cNvSpPr>
          <p:nvPr>
            <p:ph type="sldNum" sz="quarter" idx="5"/>
          </p:nvPr>
        </p:nvSpPr>
        <p:spPr/>
        <p:txBody>
          <a:bodyPr/>
          <a:lstStyle/>
          <a:p>
            <a:fld id="{49E905E8-E38C-4F9B-9D45-97123D572A0E}" type="slidenum">
              <a:rPr lang="en-US" smtClean="0"/>
              <a:t>1</a:t>
            </a:fld>
            <a:endParaRPr lang="en-US"/>
          </a:p>
        </p:txBody>
      </p:sp>
    </p:spTree>
    <p:extLst>
      <p:ext uri="{BB962C8B-B14F-4D97-AF65-F5344CB8AC3E}">
        <p14:creationId xmlns:p14="http://schemas.microsoft.com/office/powerpoint/2010/main" val="4108294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Fold and Flip series dominate revenue.</a:t>
            </a:r>
            <a:br>
              <a:rPr lang="en-US" dirty="0"/>
            </a:br>
            <a:r>
              <a:rPr lang="en-US" dirty="0"/>
              <a:t>The A-series contributes consistent mid-range sales.</a:t>
            </a:r>
            <a:br>
              <a:rPr lang="en-US" dirty="0"/>
            </a:br>
            <a:r>
              <a:rPr lang="en-US" dirty="0"/>
              <a:t>Overall, Samsung benefits from both premium and budget </a:t>
            </a:r>
            <a:r>
              <a:rPr lang="en-US" dirty="0" err="1"/>
              <a:t>mo</a:t>
            </a:r>
            <a:endParaRPr lang="en-US" dirty="0"/>
          </a:p>
        </p:txBody>
      </p:sp>
      <p:sp>
        <p:nvSpPr>
          <p:cNvPr id="4" name="Slide Number Placeholder 3"/>
          <p:cNvSpPr>
            <a:spLocks noGrp="1"/>
          </p:cNvSpPr>
          <p:nvPr>
            <p:ph type="sldNum" sz="quarter" idx="5"/>
          </p:nvPr>
        </p:nvSpPr>
        <p:spPr/>
        <p:txBody>
          <a:bodyPr/>
          <a:lstStyle/>
          <a:p>
            <a:fld id="{49E905E8-E38C-4F9B-9D45-97123D572A0E}" type="slidenum">
              <a:rPr lang="en-US" smtClean="0"/>
              <a:t>11</a:t>
            </a:fld>
            <a:endParaRPr lang="en-US"/>
          </a:p>
        </p:txBody>
      </p:sp>
    </p:spTree>
    <p:extLst>
      <p:ext uri="{BB962C8B-B14F-4D97-AF65-F5344CB8AC3E}">
        <p14:creationId xmlns:p14="http://schemas.microsoft.com/office/powerpoint/2010/main" val="1475023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time-series chart shows sales from 2019 to 2024.</a:t>
            </a:r>
            <a:br>
              <a:rPr lang="en-US" dirty="0"/>
            </a:br>
            <a:r>
              <a:rPr lang="en-US" dirty="0"/>
              <a:t>Sales peak consistently during the third and fourth quarters,</a:t>
            </a:r>
            <a:br>
              <a:rPr lang="en-US" dirty="0"/>
            </a:br>
            <a:r>
              <a:rPr lang="en-US" dirty="0"/>
              <a:t>indicating strong demand during festival or holiday seasons.</a:t>
            </a:r>
          </a:p>
        </p:txBody>
      </p:sp>
      <p:sp>
        <p:nvSpPr>
          <p:cNvPr id="4" name="Slide Number Placeholder 3"/>
          <p:cNvSpPr>
            <a:spLocks noGrp="1"/>
          </p:cNvSpPr>
          <p:nvPr>
            <p:ph type="sldNum" sz="quarter" idx="5"/>
          </p:nvPr>
        </p:nvSpPr>
        <p:spPr/>
        <p:txBody>
          <a:bodyPr/>
          <a:lstStyle/>
          <a:p>
            <a:fld id="{49E905E8-E38C-4F9B-9D45-97123D572A0E}" type="slidenum">
              <a:rPr lang="en-US" smtClean="0"/>
              <a:t>12</a:t>
            </a:fld>
            <a:endParaRPr lang="en-US"/>
          </a:p>
        </p:txBody>
      </p:sp>
    </p:spTree>
    <p:extLst>
      <p:ext uri="{BB962C8B-B14F-4D97-AF65-F5344CB8AC3E}">
        <p14:creationId xmlns:p14="http://schemas.microsoft.com/office/powerpoint/2010/main" val="1416706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see a strong global shift toward 5G smartphones.</a:t>
            </a:r>
            <a:br>
              <a:rPr lang="en-US" dirty="0"/>
            </a:br>
            <a:r>
              <a:rPr lang="en-US" dirty="0"/>
              <a:t>Fold, Flip, and A-series models perform the best.</a:t>
            </a:r>
            <a:br>
              <a:rPr lang="en-US" dirty="0"/>
            </a:br>
            <a:r>
              <a:rPr lang="en-US" dirty="0"/>
              <a:t>Network coverage and speed significantly impact adoption.</a:t>
            </a:r>
            <a:br>
              <a:rPr lang="en-US" dirty="0"/>
            </a:br>
            <a:r>
              <a:rPr lang="en-US" dirty="0"/>
              <a:t>Sales show a seasonal peak pattern across years.”</a:t>
            </a:r>
          </a:p>
          <a:p>
            <a:endParaRPr lang="en-US" dirty="0"/>
          </a:p>
        </p:txBody>
      </p:sp>
      <p:sp>
        <p:nvSpPr>
          <p:cNvPr id="4" name="Slide Number Placeholder 3"/>
          <p:cNvSpPr>
            <a:spLocks noGrp="1"/>
          </p:cNvSpPr>
          <p:nvPr>
            <p:ph type="sldNum" sz="quarter" idx="5"/>
          </p:nvPr>
        </p:nvSpPr>
        <p:spPr/>
        <p:txBody>
          <a:bodyPr/>
          <a:lstStyle/>
          <a:p>
            <a:fld id="{49E905E8-E38C-4F9B-9D45-97123D572A0E}" type="slidenum">
              <a:rPr lang="en-US" smtClean="0"/>
              <a:t>13</a:t>
            </a:fld>
            <a:endParaRPr lang="en-US"/>
          </a:p>
        </p:txBody>
      </p:sp>
    </p:spTree>
    <p:extLst>
      <p:ext uri="{BB962C8B-B14F-4D97-AF65-F5344CB8AC3E}">
        <p14:creationId xmlns:p14="http://schemas.microsoft.com/office/powerpoint/2010/main" val="1126972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dashboard gives a complete picture of Samsung’s 5G performance and is useful for marketing, sales, and business strategy teams.”</a:t>
            </a:r>
          </a:p>
        </p:txBody>
      </p:sp>
      <p:sp>
        <p:nvSpPr>
          <p:cNvPr id="4" name="Slide Number Placeholder 3"/>
          <p:cNvSpPr>
            <a:spLocks noGrp="1"/>
          </p:cNvSpPr>
          <p:nvPr>
            <p:ph type="sldNum" sz="quarter" idx="5"/>
          </p:nvPr>
        </p:nvSpPr>
        <p:spPr/>
        <p:txBody>
          <a:bodyPr/>
          <a:lstStyle/>
          <a:p>
            <a:fld id="{49E905E8-E38C-4F9B-9D45-97123D572A0E}" type="slidenum">
              <a:rPr lang="en-US" smtClean="0"/>
              <a:t>15</a:t>
            </a:fld>
            <a:endParaRPr lang="en-US"/>
          </a:p>
        </p:txBody>
      </p:sp>
    </p:spTree>
    <p:extLst>
      <p:ext uri="{BB962C8B-B14F-4D97-AF65-F5344CB8AC3E}">
        <p14:creationId xmlns:p14="http://schemas.microsoft.com/office/powerpoint/2010/main" val="3407295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dashboard is to understand Samsung’s 5G performance.</a:t>
            </a:r>
            <a:br>
              <a:rPr lang="en-US" dirty="0"/>
            </a:br>
            <a:r>
              <a:rPr lang="en-US" dirty="0"/>
              <a:t>We focus on five key areas:</a:t>
            </a:r>
          </a:p>
          <a:p>
            <a:r>
              <a:rPr lang="en-US" dirty="0"/>
              <a:t>Top-performing 5G smartphone models</a:t>
            </a:r>
          </a:p>
          <a:p>
            <a:r>
              <a:rPr lang="en-US" dirty="0"/>
              <a:t>Revenue distribution across global regions</a:t>
            </a:r>
          </a:p>
          <a:p>
            <a:r>
              <a:rPr lang="en-US" dirty="0"/>
              <a:t>User preference for 5G vs Non-5G</a:t>
            </a:r>
          </a:p>
          <a:p>
            <a:r>
              <a:rPr lang="en-US" dirty="0"/>
              <a:t>Sales trends across years and quarters</a:t>
            </a:r>
          </a:p>
          <a:p>
            <a:r>
              <a:rPr lang="en-US" dirty="0"/>
              <a:t>The impact of network coverage and speed on customer adoption.</a:t>
            </a:r>
          </a:p>
          <a:p>
            <a:endParaRPr lang="en-US" dirty="0"/>
          </a:p>
        </p:txBody>
      </p:sp>
      <p:sp>
        <p:nvSpPr>
          <p:cNvPr id="4" name="Slide Number Placeholder 3"/>
          <p:cNvSpPr>
            <a:spLocks noGrp="1"/>
          </p:cNvSpPr>
          <p:nvPr>
            <p:ph type="sldNum" sz="quarter" idx="5"/>
          </p:nvPr>
        </p:nvSpPr>
        <p:spPr/>
        <p:txBody>
          <a:bodyPr/>
          <a:lstStyle/>
          <a:p>
            <a:fld id="{49E905E8-E38C-4F9B-9D45-97123D572A0E}" type="slidenum">
              <a:rPr lang="en-US" smtClean="0"/>
              <a:t>3</a:t>
            </a:fld>
            <a:endParaRPr lang="en-US"/>
          </a:p>
        </p:txBody>
      </p:sp>
    </p:spTree>
    <p:extLst>
      <p:ext uri="{BB962C8B-B14F-4D97-AF65-F5344CB8AC3E}">
        <p14:creationId xmlns:p14="http://schemas.microsoft.com/office/powerpoint/2010/main" val="242846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complete dashboard.</a:t>
            </a:r>
            <a:br>
              <a:rPr lang="en-US" dirty="0"/>
            </a:br>
            <a:r>
              <a:rPr lang="en-US" dirty="0"/>
              <a:t>It is fully interactive with filters for region, year, quarter, and 5G capability.”</a:t>
            </a:r>
          </a:p>
          <a:p>
            <a:endParaRPr lang="en-US" dirty="0"/>
          </a:p>
        </p:txBody>
      </p:sp>
      <p:sp>
        <p:nvSpPr>
          <p:cNvPr id="4" name="Slide Number Placeholder 3"/>
          <p:cNvSpPr>
            <a:spLocks noGrp="1"/>
          </p:cNvSpPr>
          <p:nvPr>
            <p:ph type="sldNum" sz="quarter" idx="5"/>
          </p:nvPr>
        </p:nvSpPr>
        <p:spPr/>
        <p:txBody>
          <a:bodyPr/>
          <a:lstStyle/>
          <a:p>
            <a:fld id="{49E905E8-E38C-4F9B-9D45-97123D572A0E}" type="slidenum">
              <a:rPr lang="en-US" smtClean="0"/>
              <a:t>4</a:t>
            </a:fld>
            <a:endParaRPr lang="en-US"/>
          </a:p>
        </p:txBody>
      </p:sp>
    </p:spTree>
    <p:extLst>
      <p:ext uri="{BB962C8B-B14F-4D97-AF65-F5344CB8AC3E}">
        <p14:creationId xmlns:p14="http://schemas.microsoft.com/office/powerpoint/2010/main" val="1980498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key metrics show a total revenue of 30.2 billion dollars,</a:t>
            </a:r>
            <a:br>
              <a:rPr lang="en-US" dirty="0"/>
            </a:br>
            <a:r>
              <a:rPr lang="en-US" dirty="0"/>
              <a:t>30.2 million 5G subscribers,</a:t>
            </a:r>
            <a:br>
              <a:rPr lang="en-US" dirty="0"/>
            </a:br>
            <a:r>
              <a:rPr lang="en-US" dirty="0"/>
              <a:t>and 32.8 million units sold.</a:t>
            </a:r>
            <a:br>
              <a:rPr lang="en-US" dirty="0"/>
            </a:br>
            <a:r>
              <a:rPr lang="en-US" dirty="0"/>
              <a:t>These KPIs provide a high-level business summary.”</a:t>
            </a:r>
          </a:p>
          <a:p>
            <a:endParaRPr lang="en-US" dirty="0"/>
          </a:p>
        </p:txBody>
      </p:sp>
      <p:sp>
        <p:nvSpPr>
          <p:cNvPr id="4" name="Slide Number Placeholder 3"/>
          <p:cNvSpPr>
            <a:spLocks noGrp="1"/>
          </p:cNvSpPr>
          <p:nvPr>
            <p:ph type="sldNum" sz="quarter" idx="5"/>
          </p:nvPr>
        </p:nvSpPr>
        <p:spPr/>
        <p:txBody>
          <a:bodyPr/>
          <a:lstStyle/>
          <a:p>
            <a:fld id="{49E905E8-E38C-4F9B-9D45-97123D572A0E}" type="slidenum">
              <a:rPr lang="en-US" smtClean="0"/>
              <a:t>5</a:t>
            </a:fld>
            <a:endParaRPr lang="en-US"/>
          </a:p>
        </p:txBody>
      </p:sp>
    </p:spTree>
    <p:extLst>
      <p:ext uri="{BB962C8B-B14F-4D97-AF65-F5344CB8AC3E}">
        <p14:creationId xmlns:p14="http://schemas.microsoft.com/office/powerpoint/2010/main" val="125347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product model comparison, the </a:t>
            </a:r>
            <a:r>
              <a:rPr lang="en-US" i="1" dirty="0"/>
              <a:t>Galaxy Z Fold3 5G</a:t>
            </a:r>
            <a:r>
              <a:rPr lang="en-US" dirty="0"/>
              <a:t> holds the highest market share.</a:t>
            </a:r>
            <a:br>
              <a:rPr lang="en-US" dirty="0"/>
            </a:br>
            <a:r>
              <a:rPr lang="en-US" dirty="0"/>
              <a:t>A-series and Flip-series devices also show strong performance.</a:t>
            </a:r>
            <a:br>
              <a:rPr lang="en-US" dirty="0"/>
            </a:br>
            <a:r>
              <a:rPr lang="en-US" dirty="0"/>
              <a:t>This chart helps us identify the most successful Samsung 5G models.”</a:t>
            </a:r>
          </a:p>
        </p:txBody>
      </p:sp>
      <p:sp>
        <p:nvSpPr>
          <p:cNvPr id="4" name="Slide Number Placeholder 3"/>
          <p:cNvSpPr>
            <a:spLocks noGrp="1"/>
          </p:cNvSpPr>
          <p:nvPr>
            <p:ph type="sldNum" sz="quarter" idx="5"/>
          </p:nvPr>
        </p:nvSpPr>
        <p:spPr/>
        <p:txBody>
          <a:bodyPr/>
          <a:lstStyle/>
          <a:p>
            <a:fld id="{49E905E8-E38C-4F9B-9D45-97123D572A0E}" type="slidenum">
              <a:rPr lang="en-US" smtClean="0"/>
              <a:t>6</a:t>
            </a:fld>
            <a:endParaRPr lang="en-US"/>
          </a:p>
        </p:txBody>
      </p:sp>
    </p:spTree>
    <p:extLst>
      <p:ext uri="{BB962C8B-B14F-4D97-AF65-F5344CB8AC3E}">
        <p14:creationId xmlns:p14="http://schemas.microsoft.com/office/powerpoint/2010/main" val="646610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compares regional 5G coverage with the number of subscribers.</a:t>
            </a:r>
            <a:br>
              <a:rPr lang="en-US" dirty="0"/>
            </a:br>
            <a:r>
              <a:rPr lang="en-US" dirty="0"/>
              <a:t>We observe that regions with higher coverage also have higher adoption.</a:t>
            </a:r>
            <a:br>
              <a:rPr lang="en-US" dirty="0"/>
            </a:br>
            <a:r>
              <a:rPr lang="en-US" dirty="0"/>
              <a:t>This shows that strong network availability directly influences 5G user growth</a:t>
            </a:r>
          </a:p>
        </p:txBody>
      </p:sp>
      <p:sp>
        <p:nvSpPr>
          <p:cNvPr id="4" name="Slide Number Placeholder 3"/>
          <p:cNvSpPr>
            <a:spLocks noGrp="1"/>
          </p:cNvSpPr>
          <p:nvPr>
            <p:ph type="sldNum" sz="quarter" idx="5"/>
          </p:nvPr>
        </p:nvSpPr>
        <p:spPr/>
        <p:txBody>
          <a:bodyPr/>
          <a:lstStyle/>
          <a:p>
            <a:fld id="{49E905E8-E38C-4F9B-9D45-97123D572A0E}" type="slidenum">
              <a:rPr lang="en-US" smtClean="0"/>
              <a:t>7</a:t>
            </a:fld>
            <a:endParaRPr lang="en-US"/>
          </a:p>
        </p:txBody>
      </p:sp>
    </p:spTree>
    <p:extLst>
      <p:ext uri="{BB962C8B-B14F-4D97-AF65-F5344CB8AC3E}">
        <p14:creationId xmlns:p14="http://schemas.microsoft.com/office/powerpoint/2010/main" val="1758016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 clear shift toward 5G devices.</a:t>
            </a:r>
            <a:br>
              <a:rPr lang="en-US" dirty="0"/>
            </a:br>
            <a:r>
              <a:rPr lang="en-US" dirty="0"/>
              <a:t>74% of users prefer 5G,</a:t>
            </a:r>
            <a:br>
              <a:rPr lang="en-US" dirty="0"/>
            </a:br>
            <a:r>
              <a:rPr lang="en-US" dirty="0"/>
              <a:t>while only 26% use Non-5G.</a:t>
            </a:r>
            <a:br>
              <a:rPr lang="en-US" dirty="0"/>
            </a:br>
            <a:r>
              <a:rPr lang="en-US" dirty="0"/>
              <a:t>This indicates a global move towards next-generation connectivity.”</a:t>
            </a:r>
          </a:p>
        </p:txBody>
      </p:sp>
      <p:sp>
        <p:nvSpPr>
          <p:cNvPr id="4" name="Slide Number Placeholder 3"/>
          <p:cNvSpPr>
            <a:spLocks noGrp="1"/>
          </p:cNvSpPr>
          <p:nvPr>
            <p:ph type="sldNum" sz="quarter" idx="5"/>
          </p:nvPr>
        </p:nvSpPr>
        <p:spPr/>
        <p:txBody>
          <a:bodyPr/>
          <a:lstStyle/>
          <a:p>
            <a:fld id="{49E905E8-E38C-4F9B-9D45-97123D572A0E}" type="slidenum">
              <a:rPr lang="en-US" smtClean="0"/>
              <a:t>8</a:t>
            </a:fld>
            <a:endParaRPr lang="en-US"/>
          </a:p>
        </p:txBody>
      </p:sp>
    </p:spTree>
    <p:extLst>
      <p:ext uri="{BB962C8B-B14F-4D97-AF65-F5344CB8AC3E}">
        <p14:creationId xmlns:p14="http://schemas.microsoft.com/office/powerpoint/2010/main" val="197970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shows how speed influences preference.</a:t>
            </a:r>
            <a:br>
              <a:rPr lang="en-US" dirty="0"/>
            </a:br>
            <a:r>
              <a:rPr lang="en-US" dirty="0"/>
              <a:t>North America and the Middle East perform strongly, with high speeds and high user preference.</a:t>
            </a:r>
            <a:br>
              <a:rPr lang="en-US" dirty="0"/>
            </a:br>
            <a:r>
              <a:rPr lang="en-US" dirty="0"/>
              <a:t>This indicates that technology quality directly affects customer buying decisions.”</a:t>
            </a:r>
          </a:p>
          <a:p>
            <a:endParaRPr lang="en-US" dirty="0"/>
          </a:p>
        </p:txBody>
      </p:sp>
      <p:sp>
        <p:nvSpPr>
          <p:cNvPr id="4" name="Slide Number Placeholder 3"/>
          <p:cNvSpPr>
            <a:spLocks noGrp="1"/>
          </p:cNvSpPr>
          <p:nvPr>
            <p:ph type="sldNum" sz="quarter" idx="5"/>
          </p:nvPr>
        </p:nvSpPr>
        <p:spPr/>
        <p:txBody>
          <a:bodyPr/>
          <a:lstStyle/>
          <a:p>
            <a:fld id="{49E905E8-E38C-4F9B-9D45-97123D572A0E}" type="slidenum">
              <a:rPr lang="en-US" smtClean="0"/>
              <a:t>9</a:t>
            </a:fld>
            <a:endParaRPr lang="en-US"/>
          </a:p>
        </p:txBody>
      </p:sp>
    </p:spTree>
    <p:extLst>
      <p:ext uri="{BB962C8B-B14F-4D97-AF65-F5344CB8AC3E}">
        <p14:creationId xmlns:p14="http://schemas.microsoft.com/office/powerpoint/2010/main" val="2715455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Revenue distribution shows Latin America and North America as major contributors.</a:t>
            </a:r>
            <a:br>
              <a:rPr lang="en-US" dirty="0"/>
            </a:br>
            <a:r>
              <a:rPr lang="en-US" dirty="0"/>
              <a:t>Asia-Pacific, Europe, and the Middle East also show balanced revenue performance.”</a:t>
            </a:r>
          </a:p>
          <a:p>
            <a:endParaRPr lang="en-US" dirty="0"/>
          </a:p>
        </p:txBody>
      </p:sp>
      <p:sp>
        <p:nvSpPr>
          <p:cNvPr id="4" name="Slide Number Placeholder 3"/>
          <p:cNvSpPr>
            <a:spLocks noGrp="1"/>
          </p:cNvSpPr>
          <p:nvPr>
            <p:ph type="sldNum" sz="quarter" idx="5"/>
          </p:nvPr>
        </p:nvSpPr>
        <p:spPr/>
        <p:txBody>
          <a:bodyPr/>
          <a:lstStyle/>
          <a:p>
            <a:fld id="{49E905E8-E38C-4F9B-9D45-97123D572A0E}" type="slidenum">
              <a:rPr lang="en-US" smtClean="0"/>
              <a:t>10</a:t>
            </a:fld>
            <a:endParaRPr lang="en-US"/>
          </a:p>
        </p:txBody>
      </p:sp>
    </p:spTree>
    <p:extLst>
      <p:ext uri="{BB962C8B-B14F-4D97-AF65-F5344CB8AC3E}">
        <p14:creationId xmlns:p14="http://schemas.microsoft.com/office/powerpoint/2010/main" val="2862284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DFAD1A-AC09-42F5-A92A-2ABB1B49DC85}" type="datetimeFigureOut">
              <a:rPr lang="en-US" smtClean="0"/>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F50568-418D-4F0A-A93E-3F8A25F77E71}" type="slidenum">
              <a:rPr lang="en-US" smtClean="0"/>
              <a:t>‹#›</a:t>
            </a:fld>
            <a:endParaRPr lang="en-US"/>
          </a:p>
        </p:txBody>
      </p:sp>
    </p:spTree>
    <p:extLst>
      <p:ext uri="{BB962C8B-B14F-4D97-AF65-F5344CB8AC3E}">
        <p14:creationId xmlns:p14="http://schemas.microsoft.com/office/powerpoint/2010/main" val="2100681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DFAD1A-AC09-42F5-A92A-2ABB1B49DC85}" type="datetimeFigureOut">
              <a:rPr lang="en-US" smtClean="0"/>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F50568-418D-4F0A-A93E-3F8A25F77E71}" type="slidenum">
              <a:rPr lang="en-US" smtClean="0"/>
              <a:t>‹#›</a:t>
            </a:fld>
            <a:endParaRPr lang="en-US"/>
          </a:p>
        </p:txBody>
      </p:sp>
    </p:spTree>
    <p:extLst>
      <p:ext uri="{BB962C8B-B14F-4D97-AF65-F5344CB8AC3E}">
        <p14:creationId xmlns:p14="http://schemas.microsoft.com/office/powerpoint/2010/main" val="666619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DFAD1A-AC09-42F5-A92A-2ABB1B49DC85}" type="datetimeFigureOut">
              <a:rPr lang="en-US" smtClean="0"/>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F50568-418D-4F0A-A93E-3F8A25F77E71}" type="slidenum">
              <a:rPr lang="en-US" smtClean="0"/>
              <a:t>‹#›</a:t>
            </a:fld>
            <a:endParaRPr lang="en-US"/>
          </a:p>
        </p:txBody>
      </p:sp>
    </p:spTree>
    <p:extLst>
      <p:ext uri="{BB962C8B-B14F-4D97-AF65-F5344CB8AC3E}">
        <p14:creationId xmlns:p14="http://schemas.microsoft.com/office/powerpoint/2010/main" val="2504796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DFAD1A-AC09-42F5-A92A-2ABB1B49DC85}" type="datetimeFigureOut">
              <a:rPr lang="en-US" smtClean="0"/>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F50568-418D-4F0A-A93E-3F8A25F77E71}" type="slidenum">
              <a:rPr lang="en-US" smtClean="0"/>
              <a:t>‹#›</a:t>
            </a:fld>
            <a:endParaRPr lang="en-US"/>
          </a:p>
        </p:txBody>
      </p:sp>
    </p:spTree>
    <p:extLst>
      <p:ext uri="{BB962C8B-B14F-4D97-AF65-F5344CB8AC3E}">
        <p14:creationId xmlns:p14="http://schemas.microsoft.com/office/powerpoint/2010/main" val="1076038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DFAD1A-AC09-42F5-A92A-2ABB1B49DC85}" type="datetimeFigureOut">
              <a:rPr lang="en-US" smtClean="0"/>
              <a:t>1/13/2026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F50568-418D-4F0A-A93E-3F8A25F77E71}" type="slidenum">
              <a:rPr lang="en-US" smtClean="0"/>
              <a:t>‹#›</a:t>
            </a:fld>
            <a:endParaRPr lang="en-US"/>
          </a:p>
        </p:txBody>
      </p:sp>
    </p:spTree>
    <p:extLst>
      <p:ext uri="{BB962C8B-B14F-4D97-AF65-F5344CB8AC3E}">
        <p14:creationId xmlns:p14="http://schemas.microsoft.com/office/powerpoint/2010/main" val="1384615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DFAD1A-AC09-42F5-A92A-2ABB1B49DC85}" type="datetimeFigureOut">
              <a:rPr lang="en-US" smtClean="0"/>
              <a:t>1/13/2026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F50568-418D-4F0A-A93E-3F8A25F77E71}" type="slidenum">
              <a:rPr lang="en-US" smtClean="0"/>
              <a:t>‹#›</a:t>
            </a:fld>
            <a:endParaRPr lang="en-US"/>
          </a:p>
        </p:txBody>
      </p:sp>
    </p:spTree>
    <p:extLst>
      <p:ext uri="{BB962C8B-B14F-4D97-AF65-F5344CB8AC3E}">
        <p14:creationId xmlns:p14="http://schemas.microsoft.com/office/powerpoint/2010/main" val="2382806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DFAD1A-AC09-42F5-A92A-2ABB1B49DC85}" type="datetimeFigureOut">
              <a:rPr lang="en-US" smtClean="0"/>
              <a:t>1/13/2026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F50568-418D-4F0A-A93E-3F8A25F77E71}" type="slidenum">
              <a:rPr lang="en-US" smtClean="0"/>
              <a:t>‹#›</a:t>
            </a:fld>
            <a:endParaRPr lang="en-US"/>
          </a:p>
        </p:txBody>
      </p:sp>
    </p:spTree>
    <p:extLst>
      <p:ext uri="{BB962C8B-B14F-4D97-AF65-F5344CB8AC3E}">
        <p14:creationId xmlns:p14="http://schemas.microsoft.com/office/powerpoint/2010/main" val="3173808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DFAD1A-AC09-42F5-A92A-2ABB1B49DC85}" type="datetimeFigureOut">
              <a:rPr lang="en-US" smtClean="0"/>
              <a:t>1/13/2026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F50568-418D-4F0A-A93E-3F8A25F77E71}" type="slidenum">
              <a:rPr lang="en-US" smtClean="0"/>
              <a:t>‹#›</a:t>
            </a:fld>
            <a:endParaRPr lang="en-US"/>
          </a:p>
        </p:txBody>
      </p:sp>
    </p:spTree>
    <p:extLst>
      <p:ext uri="{BB962C8B-B14F-4D97-AF65-F5344CB8AC3E}">
        <p14:creationId xmlns:p14="http://schemas.microsoft.com/office/powerpoint/2010/main" val="4178500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DFAD1A-AC09-42F5-A92A-2ABB1B49DC85}" type="datetimeFigureOut">
              <a:rPr lang="en-US" smtClean="0"/>
              <a:t>1/13/2026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F50568-418D-4F0A-A93E-3F8A25F77E71}" type="slidenum">
              <a:rPr lang="en-US" smtClean="0"/>
              <a:t>‹#›</a:t>
            </a:fld>
            <a:endParaRPr lang="en-US"/>
          </a:p>
        </p:txBody>
      </p:sp>
    </p:spTree>
    <p:extLst>
      <p:ext uri="{BB962C8B-B14F-4D97-AF65-F5344CB8AC3E}">
        <p14:creationId xmlns:p14="http://schemas.microsoft.com/office/powerpoint/2010/main" val="2821935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DFAD1A-AC09-42F5-A92A-2ABB1B49DC85}" type="datetimeFigureOut">
              <a:rPr lang="en-US" smtClean="0"/>
              <a:t>1/13/2026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F50568-418D-4F0A-A93E-3F8A25F77E71}" type="slidenum">
              <a:rPr lang="en-US" smtClean="0"/>
              <a:t>‹#›</a:t>
            </a:fld>
            <a:endParaRPr lang="en-US"/>
          </a:p>
        </p:txBody>
      </p:sp>
    </p:spTree>
    <p:extLst>
      <p:ext uri="{BB962C8B-B14F-4D97-AF65-F5344CB8AC3E}">
        <p14:creationId xmlns:p14="http://schemas.microsoft.com/office/powerpoint/2010/main" val="3765052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DFAD1A-AC09-42F5-A92A-2ABB1B49DC85}" type="datetimeFigureOut">
              <a:rPr lang="en-US" smtClean="0"/>
              <a:t>1/13/2026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F50568-418D-4F0A-A93E-3F8A25F77E71}" type="slidenum">
              <a:rPr lang="en-US" smtClean="0"/>
              <a:t>‹#›</a:t>
            </a:fld>
            <a:endParaRPr lang="en-US"/>
          </a:p>
        </p:txBody>
      </p:sp>
    </p:spTree>
    <p:extLst>
      <p:ext uri="{BB962C8B-B14F-4D97-AF65-F5344CB8AC3E}">
        <p14:creationId xmlns:p14="http://schemas.microsoft.com/office/powerpoint/2010/main" val="338792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9000"/>
            <a:lum/>
          </a:blip>
          <a:srcRect/>
          <a:stretch>
            <a:fillRect t="-11000" b="-1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DFAD1A-AC09-42F5-A92A-2ABB1B49DC85}" type="datetimeFigureOut">
              <a:rPr lang="en-US" smtClean="0"/>
              <a:t>1/13/2026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F50568-418D-4F0A-A93E-3F8A25F77E71}" type="slidenum">
              <a:rPr lang="en-US" smtClean="0"/>
              <a:t>‹#›</a:t>
            </a:fld>
            <a:endParaRPr lang="en-US"/>
          </a:p>
        </p:txBody>
      </p:sp>
    </p:spTree>
    <p:extLst>
      <p:ext uri="{BB962C8B-B14F-4D97-AF65-F5344CB8AC3E}">
        <p14:creationId xmlns:p14="http://schemas.microsoft.com/office/powerpoint/2010/main" val="234297146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7.sv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5.xml"/><Relationship Id="rId18" Type="http://schemas.openxmlformats.org/officeDocument/2006/relationships/slide" Target="slide9.xml"/><Relationship Id="rId3" Type="http://schemas.openxmlformats.org/officeDocument/2006/relationships/image" Target="../media/image4.jpg"/><Relationship Id="rId21" Type="http://schemas.openxmlformats.org/officeDocument/2006/relationships/image" Target="../media/image14.png"/><Relationship Id="rId7" Type="http://schemas.openxmlformats.org/officeDocument/2006/relationships/slide" Target="slide12.xml"/><Relationship Id="rId12" Type="http://schemas.openxmlformats.org/officeDocument/2006/relationships/image" Target="../media/image9.png"/><Relationship Id="rId17" Type="http://schemas.openxmlformats.org/officeDocument/2006/relationships/image" Target="../media/image12.svg"/><Relationship Id="rId2" Type="http://schemas.openxmlformats.org/officeDocument/2006/relationships/notesSlide" Target="../notesSlides/notesSlide3.xml"/><Relationship Id="rId16" Type="http://schemas.openxmlformats.org/officeDocument/2006/relationships/image" Target="../media/image11.png"/><Relationship Id="rId20" Type="http://schemas.openxmlformats.org/officeDocument/2006/relationships/slide" Target="slide11.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slide" Target="slide6.xml"/><Relationship Id="rId5" Type="http://schemas.openxmlformats.org/officeDocument/2006/relationships/slide" Target="slide10.xml"/><Relationship Id="rId15" Type="http://schemas.openxmlformats.org/officeDocument/2006/relationships/slide" Target="slide13.xml"/><Relationship Id="rId23" Type="http://schemas.openxmlformats.org/officeDocument/2006/relationships/image" Target="../media/image15.png"/><Relationship Id="rId10" Type="http://schemas.openxmlformats.org/officeDocument/2006/relationships/image" Target="../media/image8.png"/><Relationship Id="rId19"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slide" Target="slide7.xml"/><Relationship Id="rId14" Type="http://schemas.openxmlformats.org/officeDocument/2006/relationships/image" Target="../media/image10.png"/><Relationship Id="rId22" Type="http://schemas.openxmlformats.org/officeDocument/2006/relationships/slide" Target="slide8.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slide" Target="slide4.xml"/><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5276F1-6C6B-0574-1375-337D095B91A7}"/>
              </a:ext>
            </a:extLst>
          </p:cNvPr>
          <p:cNvSpPr txBox="1"/>
          <p:nvPr/>
        </p:nvSpPr>
        <p:spPr>
          <a:xfrm>
            <a:off x="3741174" y="1700982"/>
            <a:ext cx="4709651" cy="2431435"/>
          </a:xfrm>
          <a:prstGeom prst="rect">
            <a:avLst/>
          </a:prstGeom>
          <a:noFill/>
        </p:spPr>
        <p:txBody>
          <a:bodyPr wrap="square" rtlCol="0">
            <a:spAutoFit/>
          </a:bodyPr>
          <a:lstStyle/>
          <a:p>
            <a:r>
              <a:rPr lang="en-US" sz="4000" b="1" dirty="0">
                <a:solidFill>
                  <a:srgbClr val="7030A0"/>
                </a:solidFill>
              </a:rPr>
              <a:t>EXCEL DASHBOARD</a:t>
            </a:r>
          </a:p>
          <a:p>
            <a:endParaRPr lang="en-US" sz="4000" b="1" dirty="0">
              <a:solidFill>
                <a:srgbClr val="C00000"/>
              </a:solidFill>
            </a:endParaRPr>
          </a:p>
          <a:p>
            <a:r>
              <a:rPr lang="en-US" sz="3600" dirty="0">
                <a:solidFill>
                  <a:srgbClr val="002060"/>
                </a:solidFill>
              </a:rPr>
              <a:t>Prepared by: Pavithra L</a:t>
            </a:r>
          </a:p>
          <a:p>
            <a:r>
              <a:rPr lang="en-US" sz="3600" dirty="0">
                <a:solidFill>
                  <a:srgbClr val="002060"/>
                </a:solidFill>
              </a:rPr>
              <a:t>Data Analytics</a:t>
            </a:r>
          </a:p>
        </p:txBody>
      </p:sp>
    </p:spTree>
    <p:extLst>
      <p:ext uri="{BB962C8B-B14F-4D97-AF65-F5344CB8AC3E}">
        <p14:creationId xmlns:p14="http://schemas.microsoft.com/office/powerpoint/2010/main" val="1757350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5">
            <a:extLst>
              <a:ext uri="{FF2B5EF4-FFF2-40B4-BE49-F238E27FC236}">
                <a16:creationId xmlns:a16="http://schemas.microsoft.com/office/drawing/2014/main" id="{E1278D34-C2B7-4767-A703-B625C8B9F587}"/>
              </a:ext>
            </a:extLst>
          </p:cNvPr>
          <p:cNvSpPr txBox="1"/>
          <p:nvPr/>
        </p:nvSpPr>
        <p:spPr>
          <a:xfrm>
            <a:off x="4988579" y="1260288"/>
            <a:ext cx="2214842" cy="48002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b="0" i="0" u="none" strike="noStrike">
                <a:solidFill>
                  <a:srgbClr val="7030A0"/>
                </a:solidFill>
                <a:effectLst/>
                <a:latin typeface="Arial Rounded MT Bold" panose="020F0704030504030204" pitchFamily="34" charset="0"/>
              </a:rPr>
              <a:t>Revenue by Region</a:t>
            </a:r>
            <a:r>
              <a:rPr lang="en-US" sz="1600">
                <a:solidFill>
                  <a:srgbClr val="7030A0"/>
                </a:solidFill>
                <a:effectLst/>
                <a:latin typeface="Arial Rounded MT Bold" panose="020F0704030504030204" pitchFamily="34" charset="0"/>
              </a:rPr>
              <a:t> </a:t>
            </a:r>
            <a:endParaRPr lang="en-US" sz="1600">
              <a:solidFill>
                <a:srgbClr val="7030A0"/>
              </a:solidFill>
              <a:latin typeface="Arial Rounded MT Bold" panose="020F0704030504030204" pitchFamily="34" charset="0"/>
            </a:endParaRPr>
          </a:p>
        </p:txBody>
      </p:sp>
      <p:pic>
        <p:nvPicPr>
          <p:cNvPr id="5" name="Graphic 4" descr="Chevron arrows with solid fill">
            <a:hlinkClick r:id="rId3" action="ppaction://hlinksldjump"/>
            <a:extLst>
              <a:ext uri="{FF2B5EF4-FFF2-40B4-BE49-F238E27FC236}">
                <a16:creationId xmlns:a16="http://schemas.microsoft.com/office/drawing/2014/main" id="{B4938E0F-FC93-F1A6-6EE3-84A6473ED8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808" y="160085"/>
            <a:ext cx="462115" cy="462115"/>
          </a:xfrm>
          <a:prstGeom prst="rect">
            <a:avLst/>
          </a:prstGeom>
        </p:spPr>
      </p:pic>
      <p:sp>
        <p:nvSpPr>
          <p:cNvPr id="8" name="TextBox 7">
            <a:extLst>
              <a:ext uri="{FF2B5EF4-FFF2-40B4-BE49-F238E27FC236}">
                <a16:creationId xmlns:a16="http://schemas.microsoft.com/office/drawing/2014/main" id="{9483D8A5-7CFC-5049-5127-43D3D9514CC4}"/>
              </a:ext>
            </a:extLst>
          </p:cNvPr>
          <p:cNvSpPr txBox="1"/>
          <p:nvPr/>
        </p:nvSpPr>
        <p:spPr>
          <a:xfrm>
            <a:off x="4368800" y="5413046"/>
            <a:ext cx="3596640" cy="369332"/>
          </a:xfrm>
          <a:prstGeom prst="rect">
            <a:avLst/>
          </a:prstGeom>
          <a:noFill/>
        </p:spPr>
        <p:txBody>
          <a:bodyPr wrap="square" rtlCol="0">
            <a:spAutoFit/>
          </a:bodyPr>
          <a:lstStyle/>
          <a:p>
            <a:r>
              <a:rPr lang="en-US" dirty="0">
                <a:solidFill>
                  <a:srgbClr val="002060"/>
                </a:solidFill>
              </a:rPr>
              <a:t>Shows global revenue distribution</a:t>
            </a:r>
          </a:p>
        </p:txBody>
      </p:sp>
      <p:pic>
        <p:nvPicPr>
          <p:cNvPr id="12" name="Picture 11">
            <a:extLst>
              <a:ext uri="{FF2B5EF4-FFF2-40B4-BE49-F238E27FC236}">
                <a16:creationId xmlns:a16="http://schemas.microsoft.com/office/drawing/2014/main" id="{89EDB2F8-AD08-23EF-4CEF-DB83B0F0D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5212" y="2057400"/>
            <a:ext cx="4981575" cy="2743200"/>
          </a:xfrm>
          <a:prstGeom prst="rect">
            <a:avLst/>
          </a:prstGeom>
        </p:spPr>
      </p:pic>
    </p:spTree>
    <p:extLst>
      <p:ext uri="{BB962C8B-B14F-4D97-AF65-F5344CB8AC3E}">
        <p14:creationId xmlns:p14="http://schemas.microsoft.com/office/powerpoint/2010/main" val="3401290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1">
            <a:extLst>
              <a:ext uri="{FF2B5EF4-FFF2-40B4-BE49-F238E27FC236}">
                <a16:creationId xmlns:a16="http://schemas.microsoft.com/office/drawing/2014/main" id="{3F4729A7-12BF-4952-903F-7D60571F7798}"/>
              </a:ext>
            </a:extLst>
          </p:cNvPr>
          <p:cNvSpPr txBox="1"/>
          <p:nvPr/>
        </p:nvSpPr>
        <p:spPr>
          <a:xfrm>
            <a:off x="4303507" y="746406"/>
            <a:ext cx="2824880" cy="32853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b="0" i="0" u="none" strike="noStrike" dirty="0">
                <a:solidFill>
                  <a:srgbClr val="7030A0"/>
                </a:solidFill>
                <a:effectLst/>
                <a:latin typeface="Arial Rounded MT Bold" panose="020F0704030504030204" pitchFamily="34" charset="0"/>
              </a:rPr>
              <a:t>Revenue by Product Model</a:t>
            </a:r>
            <a:r>
              <a:rPr lang="en-US" sz="1600" dirty="0">
                <a:solidFill>
                  <a:srgbClr val="7030A0"/>
                </a:solidFill>
                <a:effectLst/>
                <a:latin typeface="Arial Rounded MT Bold" panose="020F0704030504030204" pitchFamily="34" charset="0"/>
              </a:rPr>
              <a:t> </a:t>
            </a:r>
            <a:endParaRPr lang="en-US" sz="1600" dirty="0">
              <a:solidFill>
                <a:srgbClr val="7030A0"/>
              </a:solidFill>
              <a:latin typeface="Arial Rounded MT Bold" panose="020F0704030504030204" pitchFamily="34" charset="0"/>
            </a:endParaRPr>
          </a:p>
        </p:txBody>
      </p:sp>
      <p:pic>
        <p:nvPicPr>
          <p:cNvPr id="5" name="Graphic 4" descr="Chevron arrows with solid fill">
            <a:hlinkClick r:id="rId3" action="ppaction://hlinksldjump"/>
            <a:extLst>
              <a:ext uri="{FF2B5EF4-FFF2-40B4-BE49-F238E27FC236}">
                <a16:creationId xmlns:a16="http://schemas.microsoft.com/office/drawing/2014/main" id="{E2F59B73-9BE0-D18B-55CF-670F002E1C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808" y="160085"/>
            <a:ext cx="462115" cy="462115"/>
          </a:xfrm>
          <a:prstGeom prst="rect">
            <a:avLst/>
          </a:prstGeom>
        </p:spPr>
      </p:pic>
      <p:sp>
        <p:nvSpPr>
          <p:cNvPr id="7" name="TextBox 6">
            <a:extLst>
              <a:ext uri="{FF2B5EF4-FFF2-40B4-BE49-F238E27FC236}">
                <a16:creationId xmlns:a16="http://schemas.microsoft.com/office/drawing/2014/main" id="{54DADDB7-9990-1567-C667-883ADEE319A3}"/>
              </a:ext>
            </a:extLst>
          </p:cNvPr>
          <p:cNvSpPr txBox="1"/>
          <p:nvPr/>
        </p:nvSpPr>
        <p:spPr>
          <a:xfrm>
            <a:off x="245808" y="2377440"/>
            <a:ext cx="4793552" cy="195374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2060"/>
                </a:solidFill>
              </a:rPr>
              <a:t>Fold &amp; Flip series dominate revenue</a:t>
            </a:r>
          </a:p>
          <a:p>
            <a:endParaRPr lang="en-US" dirty="0">
              <a:solidFill>
                <a:srgbClr val="002060"/>
              </a:solidFill>
            </a:endParaRPr>
          </a:p>
          <a:p>
            <a:pPr marL="285750" indent="-285750">
              <a:buFont typeface="Arial" panose="020B0604020202020204" pitchFamily="34" charset="0"/>
              <a:buChar char="•"/>
            </a:pPr>
            <a:r>
              <a:rPr lang="en-US" dirty="0">
                <a:solidFill>
                  <a:srgbClr val="002060"/>
                </a:solidFill>
              </a:rPr>
              <a:t>A-series contributes stable mid-range sales</a:t>
            </a:r>
          </a:p>
          <a:p>
            <a:pPr marL="285750" indent="-285750">
              <a:lnSpc>
                <a:spcPct val="200000"/>
              </a:lnSpc>
              <a:buFont typeface="Arial" panose="020B0604020202020204" pitchFamily="34" charset="0"/>
              <a:buChar char="•"/>
            </a:pPr>
            <a:r>
              <a:rPr lang="en-US" dirty="0">
                <a:solidFill>
                  <a:srgbClr val="002060"/>
                </a:solidFill>
              </a:rPr>
              <a:t>Premium + budget combination benefits Samsung</a:t>
            </a:r>
          </a:p>
        </p:txBody>
      </p:sp>
      <p:pic>
        <p:nvPicPr>
          <p:cNvPr id="9" name="Picture 8">
            <a:extLst>
              <a:ext uri="{FF2B5EF4-FFF2-40B4-BE49-F238E27FC236}">
                <a16:creationId xmlns:a16="http://schemas.microsoft.com/office/drawing/2014/main" id="{C443907D-B8B5-46A1-C65C-ECEC69B4F1C6}"/>
              </a:ext>
            </a:extLst>
          </p:cNvPr>
          <p:cNvPicPr>
            <a:picLocks noChangeAspect="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4303507" y="1988820"/>
            <a:ext cx="6600825" cy="3429000"/>
          </a:xfrm>
          <a:prstGeom prst="rect">
            <a:avLst/>
          </a:prstGeom>
        </p:spPr>
      </p:pic>
    </p:spTree>
    <p:extLst>
      <p:ext uri="{BB962C8B-B14F-4D97-AF65-F5344CB8AC3E}">
        <p14:creationId xmlns:p14="http://schemas.microsoft.com/office/powerpoint/2010/main" val="2993492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0">
            <a:extLst>
              <a:ext uri="{FF2B5EF4-FFF2-40B4-BE49-F238E27FC236}">
                <a16:creationId xmlns:a16="http://schemas.microsoft.com/office/drawing/2014/main" id="{7A13C897-1CF7-49DA-B93E-C63FE314C7E7}"/>
              </a:ext>
            </a:extLst>
          </p:cNvPr>
          <p:cNvSpPr txBox="1"/>
          <p:nvPr/>
        </p:nvSpPr>
        <p:spPr>
          <a:xfrm>
            <a:off x="5285923" y="1186466"/>
            <a:ext cx="2855187" cy="445689"/>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b="0" i="0" u="none" strike="noStrike">
                <a:solidFill>
                  <a:srgbClr val="7030A0"/>
                </a:solidFill>
                <a:effectLst/>
                <a:latin typeface="Arial Rounded MT Bold" panose="020F0704030504030204" pitchFamily="34" charset="0"/>
              </a:rPr>
              <a:t>Units Sold Over Time</a:t>
            </a:r>
            <a:r>
              <a:rPr lang="en-US" sz="1600">
                <a:solidFill>
                  <a:srgbClr val="7030A0"/>
                </a:solidFill>
                <a:effectLst/>
                <a:latin typeface="Arial Rounded MT Bold" panose="020F0704030504030204" pitchFamily="34" charset="0"/>
              </a:rPr>
              <a:t> </a:t>
            </a:r>
            <a:endParaRPr lang="en-US" sz="1600">
              <a:solidFill>
                <a:srgbClr val="7030A0"/>
              </a:solidFill>
              <a:latin typeface="Arial Rounded MT Bold" panose="020F0704030504030204" pitchFamily="34" charset="0"/>
            </a:endParaRPr>
          </a:p>
        </p:txBody>
      </p:sp>
      <p:pic>
        <p:nvPicPr>
          <p:cNvPr id="5" name="Graphic 4" descr="Chevron arrows with solid fill">
            <a:hlinkClick r:id="rId3" action="ppaction://hlinksldjump"/>
            <a:extLst>
              <a:ext uri="{FF2B5EF4-FFF2-40B4-BE49-F238E27FC236}">
                <a16:creationId xmlns:a16="http://schemas.microsoft.com/office/drawing/2014/main" id="{2590898B-00EC-F14B-E985-7E1FDF4640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808" y="160085"/>
            <a:ext cx="462115" cy="462115"/>
          </a:xfrm>
          <a:prstGeom prst="rect">
            <a:avLst/>
          </a:prstGeom>
        </p:spPr>
      </p:pic>
      <p:sp>
        <p:nvSpPr>
          <p:cNvPr id="6" name="TextBox 5">
            <a:extLst>
              <a:ext uri="{FF2B5EF4-FFF2-40B4-BE49-F238E27FC236}">
                <a16:creationId xmlns:a16="http://schemas.microsoft.com/office/drawing/2014/main" id="{D755E4F9-8629-5C83-8400-2543B4BD14CE}"/>
              </a:ext>
            </a:extLst>
          </p:cNvPr>
          <p:cNvSpPr txBox="1"/>
          <p:nvPr/>
        </p:nvSpPr>
        <p:spPr>
          <a:xfrm>
            <a:off x="7541416" y="1997915"/>
            <a:ext cx="3901440"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2060"/>
                </a:solidFill>
              </a:rPr>
              <a:t>Sales performance from 2019 to 2024</a:t>
            </a:r>
          </a:p>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Peaks during Q3–Q4 each year</a:t>
            </a:r>
          </a:p>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Reflects festival/holiday season trends</a:t>
            </a:r>
          </a:p>
        </p:txBody>
      </p:sp>
      <p:pic>
        <p:nvPicPr>
          <p:cNvPr id="9" name="Picture 8">
            <a:extLst>
              <a:ext uri="{FF2B5EF4-FFF2-40B4-BE49-F238E27FC236}">
                <a16:creationId xmlns:a16="http://schemas.microsoft.com/office/drawing/2014/main" id="{A6927136-833D-6F92-7B47-31500EF20786}"/>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2173676" y="1997915"/>
            <a:ext cx="6224494" cy="3112247"/>
          </a:xfrm>
          <a:prstGeom prst="rect">
            <a:avLst/>
          </a:prstGeom>
        </p:spPr>
      </p:pic>
    </p:spTree>
    <p:extLst>
      <p:ext uri="{BB962C8B-B14F-4D97-AF65-F5344CB8AC3E}">
        <p14:creationId xmlns:p14="http://schemas.microsoft.com/office/powerpoint/2010/main" val="2372738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Chevron arrows with solid fill">
            <a:hlinkClick r:id="rId3" action="ppaction://hlinksldjump"/>
            <a:extLst>
              <a:ext uri="{FF2B5EF4-FFF2-40B4-BE49-F238E27FC236}">
                <a16:creationId xmlns:a16="http://schemas.microsoft.com/office/drawing/2014/main" id="{C5102A48-F656-13CC-FF1D-EFCE13B864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808" y="160085"/>
            <a:ext cx="462115" cy="462115"/>
          </a:xfrm>
          <a:prstGeom prst="rect">
            <a:avLst/>
          </a:prstGeom>
        </p:spPr>
      </p:pic>
      <p:sp>
        <p:nvSpPr>
          <p:cNvPr id="3" name="TextBox 2">
            <a:extLst>
              <a:ext uri="{FF2B5EF4-FFF2-40B4-BE49-F238E27FC236}">
                <a16:creationId xmlns:a16="http://schemas.microsoft.com/office/drawing/2014/main" id="{FCB11BAD-4C81-8AB3-BECE-4A846E75F543}"/>
              </a:ext>
            </a:extLst>
          </p:cNvPr>
          <p:cNvSpPr txBox="1"/>
          <p:nvPr/>
        </p:nvSpPr>
        <p:spPr>
          <a:xfrm>
            <a:off x="1960880" y="622200"/>
            <a:ext cx="7691120" cy="5366213"/>
          </a:xfrm>
          <a:prstGeom prst="rect">
            <a:avLst/>
          </a:prstGeom>
          <a:noFill/>
        </p:spPr>
        <p:txBody>
          <a:bodyPr wrap="square" rtlCol="0">
            <a:spAutoFit/>
          </a:bodyPr>
          <a:lstStyle/>
          <a:p>
            <a:pPr>
              <a:lnSpc>
                <a:spcPct val="250000"/>
              </a:lnSpc>
            </a:pPr>
            <a:r>
              <a:rPr lang="en-US" sz="3200" b="1" dirty="0">
                <a:solidFill>
                  <a:srgbClr val="7030A0"/>
                </a:solidFill>
                <a:latin typeface="Arial Rounded MT Bold" panose="020F0704030504030204" pitchFamily="34" charset="0"/>
              </a:rPr>
              <a:t>Major Insights</a:t>
            </a:r>
          </a:p>
          <a:p>
            <a:pPr marL="285750" indent="-285750">
              <a:lnSpc>
                <a:spcPct val="250000"/>
              </a:lnSpc>
              <a:buFont typeface="Arial" panose="020B0604020202020204" pitchFamily="34" charset="0"/>
              <a:buChar char="•"/>
            </a:pPr>
            <a:r>
              <a:rPr lang="en-US" dirty="0">
                <a:solidFill>
                  <a:srgbClr val="002060"/>
                </a:solidFill>
              </a:rPr>
              <a:t>Strong global shift toward 5G smartphones</a:t>
            </a:r>
          </a:p>
          <a:p>
            <a:pPr marL="285750" indent="-285750">
              <a:lnSpc>
                <a:spcPct val="250000"/>
              </a:lnSpc>
              <a:buFont typeface="Arial" panose="020B0604020202020204" pitchFamily="34" charset="0"/>
              <a:buChar char="•"/>
            </a:pPr>
            <a:r>
              <a:rPr lang="en-US" dirty="0">
                <a:solidFill>
                  <a:srgbClr val="002060"/>
                </a:solidFill>
              </a:rPr>
              <a:t>Fold, Flip, and A-series models are top performers</a:t>
            </a:r>
          </a:p>
          <a:p>
            <a:pPr marL="285750" indent="-285750">
              <a:lnSpc>
                <a:spcPct val="250000"/>
              </a:lnSpc>
              <a:buFont typeface="Arial" panose="020B0604020202020204" pitchFamily="34" charset="0"/>
              <a:buChar char="•"/>
            </a:pPr>
            <a:r>
              <a:rPr lang="en-US" dirty="0">
                <a:solidFill>
                  <a:srgbClr val="002060"/>
                </a:solidFill>
              </a:rPr>
              <a:t>Latin America &amp; North America → major revenue contributors</a:t>
            </a:r>
          </a:p>
          <a:p>
            <a:pPr marL="285750" indent="-285750">
              <a:lnSpc>
                <a:spcPct val="250000"/>
              </a:lnSpc>
              <a:buFont typeface="Arial" panose="020B0604020202020204" pitchFamily="34" charset="0"/>
              <a:buChar char="•"/>
            </a:pPr>
            <a:r>
              <a:rPr lang="en-US" dirty="0">
                <a:solidFill>
                  <a:srgbClr val="002060"/>
                </a:solidFill>
              </a:rPr>
              <a:t>Network quality affects customer preference</a:t>
            </a:r>
          </a:p>
          <a:p>
            <a:pPr marL="285750" indent="-285750">
              <a:lnSpc>
                <a:spcPct val="250000"/>
              </a:lnSpc>
              <a:buFont typeface="Arial" panose="020B0604020202020204" pitchFamily="34" charset="0"/>
              <a:buChar char="•"/>
            </a:pPr>
            <a:r>
              <a:rPr lang="en-US" dirty="0">
                <a:solidFill>
                  <a:srgbClr val="002060"/>
                </a:solidFill>
              </a:rPr>
              <a:t>Sales peak consistently in the second half of each year</a:t>
            </a:r>
          </a:p>
          <a:p>
            <a:pPr marL="285750" indent="-285750">
              <a:lnSpc>
                <a:spcPct val="250000"/>
              </a:lnSpc>
              <a:buFont typeface="Arial" panose="020B0604020202020204" pitchFamily="34" charset="0"/>
              <a:buChar char="•"/>
            </a:pPr>
            <a:endParaRPr lang="en-US" dirty="0">
              <a:solidFill>
                <a:srgbClr val="002060"/>
              </a:solidFill>
            </a:endParaRPr>
          </a:p>
        </p:txBody>
      </p:sp>
    </p:spTree>
    <p:extLst>
      <p:ext uri="{BB962C8B-B14F-4D97-AF65-F5344CB8AC3E}">
        <p14:creationId xmlns:p14="http://schemas.microsoft.com/office/powerpoint/2010/main" val="407668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BC7C3E-180D-B24E-B052-A30AB7EE4CBF}"/>
              </a:ext>
            </a:extLst>
          </p:cNvPr>
          <p:cNvSpPr txBox="1"/>
          <p:nvPr/>
        </p:nvSpPr>
        <p:spPr>
          <a:xfrm>
            <a:off x="1301577" y="889843"/>
            <a:ext cx="9415849" cy="4524315"/>
          </a:xfrm>
          <a:prstGeom prst="rect">
            <a:avLst/>
          </a:prstGeom>
          <a:noFill/>
        </p:spPr>
        <p:txBody>
          <a:bodyPr wrap="square" rtlCol="0">
            <a:spAutoFit/>
          </a:bodyPr>
          <a:lstStyle/>
          <a:p>
            <a:r>
              <a:rPr lang="en-US" sz="3600" b="1" dirty="0">
                <a:solidFill>
                  <a:srgbClr val="7030A0"/>
                </a:solidFill>
                <a:latin typeface="Arial Rounded MT Bold" panose="020F0704030504030204" pitchFamily="34" charset="0"/>
              </a:rPr>
              <a:t>Recommendations</a:t>
            </a:r>
          </a:p>
          <a:p>
            <a:r>
              <a:rPr lang="en-US" b="1" dirty="0">
                <a:solidFill>
                  <a:srgbClr val="7030A0"/>
                </a:solidFill>
                <a:latin typeface="Arial Rounded MT Bold" panose="020F0704030504030204" pitchFamily="34" charset="0"/>
              </a:rPr>
              <a:t> </a:t>
            </a:r>
          </a:p>
          <a:p>
            <a:pPr marL="285750" indent="-285750">
              <a:buFont typeface="Arial" panose="020B0604020202020204" pitchFamily="34" charset="0"/>
              <a:buChar char="•"/>
            </a:pPr>
            <a:r>
              <a:rPr lang="en-US" dirty="0"/>
              <a:t>Increase focus on Fold &amp; Flip series due to high revenue contribution</a:t>
            </a:r>
          </a:p>
          <a:p>
            <a:endParaRPr lang="en-US" dirty="0"/>
          </a:p>
          <a:p>
            <a:pPr marL="285750" indent="-285750">
              <a:buFont typeface="Arial" panose="020B0604020202020204" pitchFamily="34" charset="0"/>
              <a:buChar char="•"/>
            </a:pPr>
            <a:r>
              <a:rPr lang="en-US" dirty="0"/>
              <a:t>Improve 5G network partnerships in regions with low coverage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Enhance 5G speed in emerging markets to increase user adoption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Target Q3–Q4 with aggressive marketing strategies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Expand presence in Latin America &amp; North America markets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Introduce budget-friendly 5G models to shift remaining Non-5G users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Improve post-purchase experience and software updates for premium devices</a:t>
            </a:r>
          </a:p>
        </p:txBody>
      </p:sp>
    </p:spTree>
    <p:extLst>
      <p:ext uri="{BB962C8B-B14F-4D97-AF65-F5344CB8AC3E}">
        <p14:creationId xmlns:p14="http://schemas.microsoft.com/office/powerpoint/2010/main" val="2034111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CA1E2E-0C62-EF48-F7A5-A1C88C4F0CA2}"/>
              </a:ext>
            </a:extLst>
          </p:cNvPr>
          <p:cNvSpPr txBox="1"/>
          <p:nvPr/>
        </p:nvSpPr>
        <p:spPr>
          <a:xfrm>
            <a:off x="1767840" y="1910080"/>
            <a:ext cx="6878320" cy="3442609"/>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dirty="0">
                <a:solidFill>
                  <a:srgbClr val="002060"/>
                </a:solidFill>
              </a:rPr>
              <a:t>Dashboard gives a complete picture of Samsung 5G performance</a:t>
            </a:r>
          </a:p>
          <a:p>
            <a:pPr marL="285750" indent="-285750">
              <a:lnSpc>
                <a:spcPct val="250000"/>
              </a:lnSpc>
              <a:buFont typeface="Arial" panose="020B0604020202020204" pitchFamily="34" charset="0"/>
              <a:buChar char="•"/>
            </a:pPr>
            <a:r>
              <a:rPr lang="en-US" dirty="0">
                <a:solidFill>
                  <a:srgbClr val="002060"/>
                </a:solidFill>
              </a:rPr>
              <a:t>Useful for marketing, sales, and strategy teams</a:t>
            </a:r>
          </a:p>
          <a:p>
            <a:pPr marL="285750" indent="-285750">
              <a:lnSpc>
                <a:spcPct val="250000"/>
              </a:lnSpc>
              <a:buFont typeface="Arial" panose="020B0604020202020204" pitchFamily="34" charset="0"/>
              <a:buChar char="•"/>
            </a:pPr>
            <a:r>
              <a:rPr lang="en-US" dirty="0">
                <a:solidFill>
                  <a:srgbClr val="002060"/>
                </a:solidFill>
              </a:rPr>
              <a:t>Shows clear patterns in revenue, sales, and user preference</a:t>
            </a:r>
          </a:p>
          <a:p>
            <a:pPr marL="285750" indent="-285750">
              <a:lnSpc>
                <a:spcPct val="250000"/>
              </a:lnSpc>
              <a:buFont typeface="Arial" panose="020B0604020202020204" pitchFamily="34" charset="0"/>
              <a:buChar char="•"/>
            </a:pPr>
            <a:r>
              <a:rPr lang="en-US" dirty="0">
                <a:solidFill>
                  <a:srgbClr val="002060"/>
                </a:solidFill>
              </a:rPr>
              <a:t>Helps guide future business decisions</a:t>
            </a:r>
          </a:p>
          <a:p>
            <a:pPr marL="285750" indent="-285750">
              <a:lnSpc>
                <a:spcPct val="250000"/>
              </a:lnSpc>
              <a:buFont typeface="Arial" panose="020B0604020202020204" pitchFamily="34" charset="0"/>
              <a:buChar char="•"/>
            </a:pPr>
            <a:endParaRPr lang="en-US" dirty="0">
              <a:solidFill>
                <a:srgbClr val="002060"/>
              </a:solidFill>
            </a:endParaRPr>
          </a:p>
        </p:txBody>
      </p:sp>
      <p:sp>
        <p:nvSpPr>
          <p:cNvPr id="3" name="TextBox 2">
            <a:extLst>
              <a:ext uri="{FF2B5EF4-FFF2-40B4-BE49-F238E27FC236}">
                <a16:creationId xmlns:a16="http://schemas.microsoft.com/office/drawing/2014/main" id="{8E0BD8ED-BA21-9ECA-3ADD-1F851B59BE1C}"/>
              </a:ext>
            </a:extLst>
          </p:cNvPr>
          <p:cNvSpPr txBox="1"/>
          <p:nvPr/>
        </p:nvSpPr>
        <p:spPr>
          <a:xfrm>
            <a:off x="1879600" y="955040"/>
            <a:ext cx="2956560" cy="584775"/>
          </a:xfrm>
          <a:prstGeom prst="rect">
            <a:avLst/>
          </a:prstGeom>
          <a:noFill/>
        </p:spPr>
        <p:txBody>
          <a:bodyPr wrap="square" rtlCol="0">
            <a:spAutoFit/>
          </a:bodyPr>
          <a:lstStyle/>
          <a:p>
            <a:r>
              <a:rPr lang="en-US" sz="3200" dirty="0">
                <a:solidFill>
                  <a:srgbClr val="7030A0"/>
                </a:solidFill>
                <a:latin typeface="Arial Rounded MT Bold" panose="020F0704030504030204" pitchFamily="34" charset="0"/>
              </a:rPr>
              <a:t>Conclusion</a:t>
            </a:r>
          </a:p>
        </p:txBody>
      </p:sp>
    </p:spTree>
    <p:extLst>
      <p:ext uri="{BB962C8B-B14F-4D97-AF65-F5344CB8AC3E}">
        <p14:creationId xmlns:p14="http://schemas.microsoft.com/office/powerpoint/2010/main" val="4093679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5A8B2D-1CFF-5EAB-6393-85C1297C962A}"/>
              </a:ext>
            </a:extLst>
          </p:cNvPr>
          <p:cNvSpPr txBox="1"/>
          <p:nvPr/>
        </p:nvSpPr>
        <p:spPr>
          <a:xfrm>
            <a:off x="3637280" y="2321004"/>
            <a:ext cx="5689600" cy="1107996"/>
          </a:xfrm>
          <a:prstGeom prst="rect">
            <a:avLst/>
          </a:prstGeom>
          <a:noFill/>
        </p:spPr>
        <p:txBody>
          <a:bodyPr wrap="square" rtlCol="0">
            <a:spAutoFit/>
          </a:bodyPr>
          <a:lstStyle/>
          <a:p>
            <a:r>
              <a:rPr lang="en-US" sz="6600" dirty="0">
                <a:solidFill>
                  <a:srgbClr val="7030A0"/>
                </a:solidFill>
                <a:latin typeface="Artifact" panose="02000500000000000000" pitchFamily="2" charset="0"/>
              </a:rPr>
              <a:t>Thank you</a:t>
            </a:r>
          </a:p>
        </p:txBody>
      </p:sp>
    </p:spTree>
    <p:extLst>
      <p:ext uri="{BB962C8B-B14F-4D97-AF65-F5344CB8AC3E}">
        <p14:creationId xmlns:p14="http://schemas.microsoft.com/office/powerpoint/2010/main" val="1099736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1F29E9-43A9-CE8D-890A-FF66C868D778}"/>
              </a:ext>
            </a:extLst>
          </p:cNvPr>
          <p:cNvSpPr txBox="1"/>
          <p:nvPr/>
        </p:nvSpPr>
        <p:spPr>
          <a:xfrm>
            <a:off x="403112" y="2921167"/>
            <a:ext cx="5348760" cy="1477328"/>
          </a:xfrm>
          <a:prstGeom prst="rect">
            <a:avLst/>
          </a:prstGeom>
          <a:noFill/>
        </p:spPr>
        <p:txBody>
          <a:bodyPr wrap="square" rtlCol="0">
            <a:spAutoFit/>
          </a:bodyPr>
          <a:lstStyle/>
          <a:p>
            <a:pPr algn="just"/>
            <a:r>
              <a:rPr lang="en-US" dirty="0"/>
              <a:t>This project focuses on understanding Samsung’s performance in the 5G smartphone market. Samsung is one of the world’s leading smartphone brands, and the global adoption of 5G has increased significantly from 2019 to 2024.</a:t>
            </a:r>
          </a:p>
        </p:txBody>
      </p:sp>
      <p:sp>
        <p:nvSpPr>
          <p:cNvPr id="4" name="TextBox 3">
            <a:extLst>
              <a:ext uri="{FF2B5EF4-FFF2-40B4-BE49-F238E27FC236}">
                <a16:creationId xmlns:a16="http://schemas.microsoft.com/office/drawing/2014/main" id="{07629F90-7205-A232-518D-61DAFA64D5B9}"/>
              </a:ext>
            </a:extLst>
          </p:cNvPr>
          <p:cNvSpPr txBox="1"/>
          <p:nvPr/>
        </p:nvSpPr>
        <p:spPr>
          <a:xfrm>
            <a:off x="186802" y="1548884"/>
            <a:ext cx="6508954" cy="1200329"/>
          </a:xfrm>
          <a:prstGeom prst="rect">
            <a:avLst/>
          </a:prstGeom>
          <a:noFill/>
        </p:spPr>
        <p:txBody>
          <a:bodyPr wrap="square">
            <a:spAutoFit/>
          </a:bodyPr>
          <a:lstStyle/>
          <a:p>
            <a:r>
              <a:rPr lang="en-US" sz="3600" b="1" dirty="0">
                <a:solidFill>
                  <a:srgbClr val="7030A0"/>
                </a:solidFill>
              </a:rPr>
              <a:t>Samsung Galaxy 5G Market &amp; Sales Dashboard (2019–2024)</a:t>
            </a:r>
          </a:p>
        </p:txBody>
      </p:sp>
      <p:sp>
        <p:nvSpPr>
          <p:cNvPr id="5" name="TextBox 4">
            <a:extLst>
              <a:ext uri="{FF2B5EF4-FFF2-40B4-BE49-F238E27FC236}">
                <a16:creationId xmlns:a16="http://schemas.microsoft.com/office/drawing/2014/main" id="{9FADF163-87E5-70BC-9FED-04801B738E3E}"/>
              </a:ext>
            </a:extLst>
          </p:cNvPr>
          <p:cNvSpPr txBox="1"/>
          <p:nvPr/>
        </p:nvSpPr>
        <p:spPr>
          <a:xfrm>
            <a:off x="658750" y="1038376"/>
            <a:ext cx="1553508" cy="338554"/>
          </a:xfrm>
          <a:prstGeom prst="rect">
            <a:avLst/>
          </a:prstGeom>
          <a:noFill/>
        </p:spPr>
        <p:txBody>
          <a:bodyPr wrap="square" rtlCol="0">
            <a:spAutoFit/>
          </a:bodyPr>
          <a:lstStyle/>
          <a:p>
            <a:r>
              <a:rPr lang="en-US" sz="1600" dirty="0"/>
              <a:t>Introduction</a:t>
            </a:r>
          </a:p>
        </p:txBody>
      </p:sp>
      <p:pic>
        <p:nvPicPr>
          <p:cNvPr id="8" name="Picture 7">
            <a:extLst>
              <a:ext uri="{FF2B5EF4-FFF2-40B4-BE49-F238E27FC236}">
                <a16:creationId xmlns:a16="http://schemas.microsoft.com/office/drawing/2014/main" id="{D5F594F4-6CC6-699A-C4B6-663B7A888651}"/>
              </a:ext>
            </a:extLst>
          </p:cNvPr>
          <p:cNvPicPr>
            <a:picLocks noChangeAspect="1"/>
          </p:cNvPicPr>
          <p:nvPr/>
        </p:nvPicPr>
        <p:blipFill>
          <a:blip r:embed="rId2">
            <a:extLst>
              <a:ext uri="{28A0092B-C50C-407E-A947-70E740481C1C}">
                <a14:useLocalDpi xmlns:a14="http://schemas.microsoft.com/office/drawing/2010/main" val="0"/>
              </a:ext>
            </a:extLst>
          </a:blip>
          <a:srcRect l="9821"/>
          <a:stretch>
            <a:fillRect/>
          </a:stretch>
        </p:blipFill>
        <p:spPr>
          <a:xfrm>
            <a:off x="6007510" y="0"/>
            <a:ext cx="6184490" cy="6858000"/>
          </a:xfrm>
          <a:prstGeom prst="rect">
            <a:avLst/>
          </a:prstGeom>
        </p:spPr>
      </p:pic>
    </p:spTree>
    <p:extLst>
      <p:ext uri="{BB962C8B-B14F-4D97-AF65-F5344CB8AC3E}">
        <p14:creationId xmlns:p14="http://schemas.microsoft.com/office/powerpoint/2010/main" val="93282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BA41D3-C13C-1F83-1156-D05563DC82A3}"/>
              </a:ext>
            </a:extLst>
          </p:cNvPr>
          <p:cNvSpPr txBox="1"/>
          <p:nvPr/>
        </p:nvSpPr>
        <p:spPr>
          <a:xfrm>
            <a:off x="7034981" y="1845862"/>
            <a:ext cx="6017341" cy="4412105"/>
          </a:xfrm>
          <a:prstGeom prst="rect">
            <a:avLst/>
          </a:prstGeom>
          <a:noFill/>
        </p:spPr>
        <p:txBody>
          <a:bodyPr wrap="square" rtlCol="0">
            <a:spAutoFit/>
          </a:bodyPr>
          <a:lstStyle/>
          <a:p>
            <a:pPr marL="342900" indent="-342900">
              <a:lnSpc>
                <a:spcPct val="250000"/>
              </a:lnSpc>
              <a:buFont typeface="Arial" panose="020B0604020202020204" pitchFamily="34" charset="0"/>
              <a:buChar char="•"/>
            </a:pPr>
            <a:r>
              <a:rPr lang="en-US" b="1" dirty="0"/>
              <a:t>Identify top-performing 5G smartphone models</a:t>
            </a:r>
          </a:p>
          <a:p>
            <a:pPr marL="342900" indent="-342900">
              <a:lnSpc>
                <a:spcPct val="250000"/>
              </a:lnSpc>
              <a:buFont typeface="Arial" panose="020B0604020202020204" pitchFamily="34" charset="0"/>
              <a:buChar char="•"/>
            </a:pPr>
            <a:r>
              <a:rPr lang="en-US" b="1" dirty="0"/>
              <a:t>Analyze revenue distribution across regions</a:t>
            </a:r>
          </a:p>
          <a:p>
            <a:pPr marL="342900" indent="-342900">
              <a:lnSpc>
                <a:spcPct val="250000"/>
              </a:lnSpc>
              <a:buFont typeface="Arial" panose="020B0604020202020204" pitchFamily="34" charset="0"/>
              <a:buChar char="•"/>
            </a:pPr>
            <a:r>
              <a:rPr lang="en-US" b="1" dirty="0"/>
              <a:t>Compare 5G vs Non-5G preference</a:t>
            </a:r>
          </a:p>
          <a:p>
            <a:pPr marL="342900" indent="-342900">
              <a:lnSpc>
                <a:spcPct val="250000"/>
              </a:lnSpc>
              <a:buFont typeface="Arial" panose="020B0604020202020204" pitchFamily="34" charset="0"/>
              <a:buChar char="•"/>
            </a:pPr>
            <a:r>
              <a:rPr lang="en-US" b="1" dirty="0"/>
              <a:t>Study sales trends over years and quarters</a:t>
            </a:r>
          </a:p>
          <a:p>
            <a:pPr marL="342900" indent="-342900">
              <a:lnSpc>
                <a:spcPct val="250000"/>
              </a:lnSpc>
              <a:buFont typeface="Arial" panose="020B0604020202020204" pitchFamily="34" charset="0"/>
              <a:buChar char="•"/>
            </a:pPr>
            <a:r>
              <a:rPr lang="en-US" b="1" dirty="0"/>
              <a:t>Understand impact of 5G coverage and speed on </a:t>
            </a:r>
          </a:p>
          <a:p>
            <a:r>
              <a:rPr lang="en-US" b="1" dirty="0"/>
              <a:t>      User adoption</a:t>
            </a:r>
          </a:p>
          <a:p>
            <a:pPr>
              <a:lnSpc>
                <a:spcPct val="250000"/>
              </a:lnSpc>
            </a:pPr>
            <a:endParaRPr lang="en-US" dirty="0"/>
          </a:p>
        </p:txBody>
      </p:sp>
      <p:sp>
        <p:nvSpPr>
          <p:cNvPr id="3" name="TextBox 2">
            <a:extLst>
              <a:ext uri="{FF2B5EF4-FFF2-40B4-BE49-F238E27FC236}">
                <a16:creationId xmlns:a16="http://schemas.microsoft.com/office/drawing/2014/main" id="{EFAD6896-E00F-8D01-191F-95D36A40F26B}"/>
              </a:ext>
            </a:extLst>
          </p:cNvPr>
          <p:cNvSpPr txBox="1"/>
          <p:nvPr/>
        </p:nvSpPr>
        <p:spPr>
          <a:xfrm>
            <a:off x="7300452" y="1220497"/>
            <a:ext cx="2222090" cy="523220"/>
          </a:xfrm>
          <a:prstGeom prst="rect">
            <a:avLst/>
          </a:prstGeom>
          <a:noFill/>
        </p:spPr>
        <p:txBody>
          <a:bodyPr wrap="square" rtlCol="0">
            <a:spAutoFit/>
          </a:bodyPr>
          <a:lstStyle/>
          <a:p>
            <a:r>
              <a:rPr lang="en-US" sz="2800" b="1" dirty="0">
                <a:solidFill>
                  <a:srgbClr val="7030A0"/>
                </a:solidFill>
              </a:rPr>
              <a:t>Objectives</a:t>
            </a:r>
          </a:p>
        </p:txBody>
      </p:sp>
      <p:pic>
        <p:nvPicPr>
          <p:cNvPr id="5" name="Picture 4">
            <a:extLst>
              <a:ext uri="{FF2B5EF4-FFF2-40B4-BE49-F238E27FC236}">
                <a16:creationId xmlns:a16="http://schemas.microsoft.com/office/drawing/2014/main" id="{F699DF47-E685-D019-05F1-B5D7F9A12B74}"/>
              </a:ext>
            </a:extLst>
          </p:cNvPr>
          <p:cNvPicPr>
            <a:picLocks noChangeAspect="1"/>
          </p:cNvPicPr>
          <p:nvPr/>
        </p:nvPicPr>
        <p:blipFill>
          <a:blip r:embed="rId3"/>
          <a:stretch>
            <a:fillRect/>
          </a:stretch>
        </p:blipFill>
        <p:spPr>
          <a:xfrm>
            <a:off x="-1" y="0"/>
            <a:ext cx="6608163" cy="6858000"/>
          </a:xfrm>
          <a:prstGeom prst="rect">
            <a:avLst/>
          </a:prstGeom>
        </p:spPr>
      </p:pic>
    </p:spTree>
    <p:extLst>
      <p:ext uri="{BB962C8B-B14F-4D97-AF65-F5344CB8AC3E}">
        <p14:creationId xmlns:p14="http://schemas.microsoft.com/office/powerpoint/2010/main" val="2049527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63DCB0-7D0A-0BCD-1CF6-E41EE961C853}"/>
              </a:ext>
            </a:extLst>
          </p:cNvPr>
          <p:cNvPicPr>
            <a:picLocks noChangeAspect="1"/>
          </p:cNvPicPr>
          <p:nvPr/>
        </p:nvPicPr>
        <p:blipFill>
          <a:blip r:embed="rId4"/>
          <a:stretch>
            <a:fillRect/>
          </a:stretch>
        </p:blipFill>
        <p:spPr>
          <a:xfrm>
            <a:off x="0" y="554890"/>
            <a:ext cx="12192000" cy="5748220"/>
          </a:xfrm>
          <a:prstGeom prst="rect">
            <a:avLst/>
          </a:prstGeom>
        </p:spPr>
      </p:pic>
      <p:pic>
        <p:nvPicPr>
          <p:cNvPr id="7" name="Picture 6">
            <a:hlinkClick r:id="rId5" action="ppaction://hlinksldjump"/>
            <a:extLst>
              <a:ext uri="{FF2B5EF4-FFF2-40B4-BE49-F238E27FC236}">
                <a16:creationId xmlns:a16="http://schemas.microsoft.com/office/drawing/2014/main" id="{ED248D33-A5BE-E556-0098-688F25E74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5423" y="4436777"/>
            <a:ext cx="3562837" cy="1866333"/>
          </a:xfrm>
          <a:prstGeom prst="rect">
            <a:avLst/>
          </a:prstGeom>
        </p:spPr>
      </p:pic>
      <p:pic>
        <p:nvPicPr>
          <p:cNvPr id="9" name="Picture 8">
            <a:hlinkClick r:id="rId7" action="ppaction://hlinksldjump"/>
            <a:extLst>
              <a:ext uri="{FF2B5EF4-FFF2-40B4-BE49-F238E27FC236}">
                <a16:creationId xmlns:a16="http://schemas.microsoft.com/office/drawing/2014/main" id="{3051C73D-2C5A-F962-650D-5C188DA464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71194" y="4244339"/>
            <a:ext cx="3320805" cy="2058771"/>
          </a:xfrm>
          <a:prstGeom prst="rect">
            <a:avLst/>
          </a:prstGeom>
        </p:spPr>
      </p:pic>
      <p:pic>
        <p:nvPicPr>
          <p:cNvPr id="15" name="Picture 14">
            <a:hlinkClick r:id="rId9" action="ppaction://hlinksldjump"/>
            <a:extLst>
              <a:ext uri="{FF2B5EF4-FFF2-40B4-BE49-F238E27FC236}">
                <a16:creationId xmlns:a16="http://schemas.microsoft.com/office/drawing/2014/main" id="{D9C6A935-925C-FF88-2270-927FBE92AD4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57800" y="1957183"/>
            <a:ext cx="3405602" cy="2063394"/>
          </a:xfrm>
          <a:prstGeom prst="rect">
            <a:avLst/>
          </a:prstGeom>
        </p:spPr>
      </p:pic>
      <p:pic>
        <p:nvPicPr>
          <p:cNvPr id="17" name="Picture 16">
            <a:hlinkClick r:id="rId11" action="ppaction://hlinksldjump"/>
            <a:extLst>
              <a:ext uri="{FF2B5EF4-FFF2-40B4-BE49-F238E27FC236}">
                <a16:creationId xmlns:a16="http://schemas.microsoft.com/office/drawing/2014/main" id="{46BDEDA5-D723-6428-4419-E8752406C1A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65423" y="1905000"/>
            <a:ext cx="3477017" cy="2415540"/>
          </a:xfrm>
          <a:prstGeom prst="rect">
            <a:avLst/>
          </a:prstGeom>
        </p:spPr>
      </p:pic>
      <p:pic>
        <p:nvPicPr>
          <p:cNvPr id="21" name="Picture 20">
            <a:hlinkClick r:id="rId13" action="ppaction://hlinksldjump"/>
            <a:extLst>
              <a:ext uri="{FF2B5EF4-FFF2-40B4-BE49-F238E27FC236}">
                <a16:creationId xmlns:a16="http://schemas.microsoft.com/office/drawing/2014/main" id="{928B423F-B05F-9A63-97BC-77E23FCC643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93118" y="1253960"/>
            <a:ext cx="7070283" cy="651039"/>
          </a:xfrm>
          <a:prstGeom prst="rect">
            <a:avLst/>
          </a:prstGeom>
        </p:spPr>
      </p:pic>
      <p:pic>
        <p:nvPicPr>
          <p:cNvPr id="24" name="Graphic 12" descr="Presentation with bar chart with solid fill">
            <a:hlinkClick r:id="rId15" action="ppaction://hlinksldjump"/>
            <a:extLst>
              <a:ext uri="{FF2B5EF4-FFF2-40B4-BE49-F238E27FC236}">
                <a16:creationId xmlns:a16="http://schemas.microsoft.com/office/drawing/2014/main" id="{C886526A-C388-48C3-877A-439DBBEA6D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61248" y="606663"/>
            <a:ext cx="619176" cy="623283"/>
          </a:xfrm>
          <a:prstGeom prst="rect">
            <a:avLst/>
          </a:prstGeom>
        </p:spPr>
      </p:pic>
      <p:pic>
        <p:nvPicPr>
          <p:cNvPr id="26" name="Picture 25">
            <a:hlinkClick r:id="rId18" action="ppaction://hlinksldjump"/>
            <a:extLst>
              <a:ext uri="{FF2B5EF4-FFF2-40B4-BE49-F238E27FC236}">
                <a16:creationId xmlns:a16="http://schemas.microsoft.com/office/drawing/2014/main" id="{6861B4B8-DA0D-E887-349C-8DBDC0CAE3B2}"/>
              </a:ext>
            </a:extLst>
          </p:cNvPr>
          <p:cNvPicPr>
            <a:picLocks noChangeAspect="1"/>
          </p:cNvPicPr>
          <p:nvPr/>
        </p:nvPicPr>
        <p:blipFill>
          <a:blip r:embed="rId19"/>
          <a:stretch>
            <a:fillRect/>
          </a:stretch>
        </p:blipFill>
        <p:spPr>
          <a:xfrm>
            <a:off x="8794660" y="2046588"/>
            <a:ext cx="3266082" cy="1866333"/>
          </a:xfrm>
          <a:prstGeom prst="rect">
            <a:avLst/>
          </a:prstGeom>
        </p:spPr>
      </p:pic>
      <p:pic>
        <p:nvPicPr>
          <p:cNvPr id="28" name="Picture 27">
            <a:hlinkClick r:id="rId20" action="ppaction://hlinksldjump"/>
            <a:extLst>
              <a:ext uri="{FF2B5EF4-FFF2-40B4-BE49-F238E27FC236}">
                <a16:creationId xmlns:a16="http://schemas.microsoft.com/office/drawing/2014/main" id="{AC2A8C9F-E67B-C2E3-6AD7-869D89A98180}"/>
              </a:ext>
            </a:extLst>
          </p:cNvPr>
          <p:cNvPicPr>
            <a:picLocks noChangeAspect="1"/>
          </p:cNvPicPr>
          <p:nvPr/>
        </p:nvPicPr>
        <p:blipFill>
          <a:blip r:embed="rId21"/>
          <a:stretch>
            <a:fillRect/>
          </a:stretch>
        </p:blipFill>
        <p:spPr>
          <a:xfrm>
            <a:off x="5231823" y="4175833"/>
            <a:ext cx="3562837" cy="2075504"/>
          </a:xfrm>
          <a:prstGeom prst="rect">
            <a:avLst/>
          </a:prstGeom>
        </p:spPr>
      </p:pic>
      <p:pic>
        <p:nvPicPr>
          <p:cNvPr id="32" name="Picture 31">
            <a:hlinkClick r:id="rId22" action="ppaction://hlinksldjump"/>
            <a:extLst>
              <a:ext uri="{FF2B5EF4-FFF2-40B4-BE49-F238E27FC236}">
                <a16:creationId xmlns:a16="http://schemas.microsoft.com/office/drawing/2014/main" id="{F37DF7E8-8D70-E62A-22DB-EB38A2C22231}"/>
              </a:ext>
            </a:extLst>
          </p:cNvPr>
          <p:cNvPicPr>
            <a:picLocks noChangeAspect="1"/>
          </p:cNvPicPr>
          <p:nvPr/>
        </p:nvPicPr>
        <p:blipFill>
          <a:blip r:embed="rId23"/>
          <a:stretch>
            <a:fillRect/>
          </a:stretch>
        </p:blipFill>
        <p:spPr>
          <a:xfrm>
            <a:off x="9276080" y="631609"/>
            <a:ext cx="2906760" cy="1228122"/>
          </a:xfrm>
          <a:prstGeom prst="rect">
            <a:avLst/>
          </a:prstGeom>
        </p:spPr>
      </p:pic>
    </p:spTree>
    <p:extLst>
      <p:ext uri="{BB962C8B-B14F-4D97-AF65-F5344CB8AC3E}">
        <p14:creationId xmlns:p14="http://schemas.microsoft.com/office/powerpoint/2010/main" val="1686469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1123BF-AD26-513B-06C2-AA0560AB8756}"/>
              </a:ext>
            </a:extLst>
          </p:cNvPr>
          <p:cNvSpPr txBox="1"/>
          <p:nvPr/>
        </p:nvSpPr>
        <p:spPr>
          <a:xfrm>
            <a:off x="363794" y="2352897"/>
            <a:ext cx="3746090" cy="1466235"/>
          </a:xfrm>
          <a:prstGeom prst="rect">
            <a:avLst/>
          </a:prstGeom>
          <a:noFill/>
          <a:ln>
            <a:solidFill>
              <a:srgbClr val="7030A0"/>
            </a:solidFill>
          </a:ln>
        </p:spPr>
        <p:txBody>
          <a:bodyPr wrap="square" rtlCol="0">
            <a:spAutoFit/>
          </a:bodyPr>
          <a:lstStyle/>
          <a:p>
            <a:pPr algn="ctr">
              <a:lnSpc>
                <a:spcPct val="200000"/>
              </a:lnSpc>
            </a:pPr>
            <a:r>
              <a:rPr lang="en-US" sz="2400" dirty="0">
                <a:solidFill>
                  <a:srgbClr val="002060"/>
                </a:solidFill>
                <a:latin typeface="Arial Black" panose="020B0A04020102020204" pitchFamily="34" charset="0"/>
              </a:rPr>
              <a:t>TOTAL REVENUE ($)</a:t>
            </a:r>
          </a:p>
          <a:p>
            <a:pPr algn="ctr">
              <a:lnSpc>
                <a:spcPct val="200000"/>
              </a:lnSpc>
            </a:pPr>
            <a:r>
              <a:rPr lang="en-US" sz="2400" dirty="0">
                <a:solidFill>
                  <a:srgbClr val="002060"/>
                </a:solidFill>
              </a:rPr>
              <a:t>30.2B</a:t>
            </a:r>
          </a:p>
        </p:txBody>
      </p:sp>
      <p:sp>
        <p:nvSpPr>
          <p:cNvPr id="9" name="TextBox 8">
            <a:extLst>
              <a:ext uri="{FF2B5EF4-FFF2-40B4-BE49-F238E27FC236}">
                <a16:creationId xmlns:a16="http://schemas.microsoft.com/office/drawing/2014/main" id="{67739BA9-34EC-122A-53ED-1FDF07C8C4C9}"/>
              </a:ext>
            </a:extLst>
          </p:cNvPr>
          <p:cNvSpPr txBox="1"/>
          <p:nvPr/>
        </p:nvSpPr>
        <p:spPr>
          <a:xfrm>
            <a:off x="4336028" y="2352897"/>
            <a:ext cx="3746090" cy="1466235"/>
          </a:xfrm>
          <a:prstGeom prst="rect">
            <a:avLst/>
          </a:prstGeom>
          <a:noFill/>
          <a:ln>
            <a:solidFill>
              <a:srgbClr val="7030A0"/>
            </a:solidFill>
          </a:ln>
        </p:spPr>
        <p:txBody>
          <a:bodyPr wrap="square" rtlCol="0">
            <a:spAutoFit/>
          </a:bodyPr>
          <a:lstStyle/>
          <a:p>
            <a:pPr algn="ctr">
              <a:lnSpc>
                <a:spcPct val="200000"/>
              </a:lnSpc>
            </a:pPr>
            <a:r>
              <a:rPr lang="en-US" sz="2400" dirty="0">
                <a:solidFill>
                  <a:srgbClr val="002060"/>
                </a:solidFill>
                <a:latin typeface="Arial Black" panose="020B0A04020102020204" pitchFamily="34" charset="0"/>
              </a:rPr>
              <a:t>5G SUBSCRIBERS</a:t>
            </a:r>
          </a:p>
          <a:p>
            <a:pPr algn="ctr">
              <a:lnSpc>
                <a:spcPct val="200000"/>
              </a:lnSpc>
            </a:pPr>
            <a:r>
              <a:rPr lang="en-US" sz="2400" dirty="0">
                <a:solidFill>
                  <a:srgbClr val="002060"/>
                </a:solidFill>
              </a:rPr>
              <a:t>30.2M</a:t>
            </a:r>
          </a:p>
        </p:txBody>
      </p:sp>
      <p:sp>
        <p:nvSpPr>
          <p:cNvPr id="10" name="TextBox 9">
            <a:extLst>
              <a:ext uri="{FF2B5EF4-FFF2-40B4-BE49-F238E27FC236}">
                <a16:creationId xmlns:a16="http://schemas.microsoft.com/office/drawing/2014/main" id="{EA795773-5D26-B8C8-FE93-4173C4BC9C8C}"/>
              </a:ext>
            </a:extLst>
          </p:cNvPr>
          <p:cNvSpPr txBox="1"/>
          <p:nvPr/>
        </p:nvSpPr>
        <p:spPr>
          <a:xfrm>
            <a:off x="8308262" y="2352897"/>
            <a:ext cx="3746090" cy="1466235"/>
          </a:xfrm>
          <a:prstGeom prst="rect">
            <a:avLst/>
          </a:prstGeom>
          <a:noFill/>
          <a:ln>
            <a:solidFill>
              <a:srgbClr val="7030A0"/>
            </a:solidFill>
          </a:ln>
        </p:spPr>
        <p:txBody>
          <a:bodyPr wrap="square" rtlCol="0">
            <a:spAutoFit/>
          </a:bodyPr>
          <a:lstStyle/>
          <a:p>
            <a:pPr algn="ctr">
              <a:lnSpc>
                <a:spcPct val="200000"/>
              </a:lnSpc>
            </a:pPr>
            <a:r>
              <a:rPr lang="en-US" sz="2400" dirty="0">
                <a:solidFill>
                  <a:srgbClr val="002060"/>
                </a:solidFill>
                <a:latin typeface="Arial Black" panose="020B0A04020102020204" pitchFamily="34" charset="0"/>
              </a:rPr>
              <a:t>TOTAL UNIT SOLD</a:t>
            </a:r>
          </a:p>
          <a:p>
            <a:pPr algn="ctr">
              <a:lnSpc>
                <a:spcPct val="200000"/>
              </a:lnSpc>
            </a:pPr>
            <a:r>
              <a:rPr lang="en-US" sz="2400" dirty="0">
                <a:solidFill>
                  <a:srgbClr val="002060"/>
                </a:solidFill>
              </a:rPr>
              <a:t>32.8M</a:t>
            </a:r>
          </a:p>
        </p:txBody>
      </p:sp>
      <p:sp>
        <p:nvSpPr>
          <p:cNvPr id="11" name="TextBox 10">
            <a:extLst>
              <a:ext uri="{FF2B5EF4-FFF2-40B4-BE49-F238E27FC236}">
                <a16:creationId xmlns:a16="http://schemas.microsoft.com/office/drawing/2014/main" id="{560A4CF1-3DFA-7B6B-D472-65BCD2D95068}"/>
              </a:ext>
            </a:extLst>
          </p:cNvPr>
          <p:cNvSpPr txBox="1"/>
          <p:nvPr/>
        </p:nvSpPr>
        <p:spPr>
          <a:xfrm>
            <a:off x="5594556" y="843427"/>
            <a:ext cx="1002889" cy="646331"/>
          </a:xfrm>
          <a:prstGeom prst="rect">
            <a:avLst/>
          </a:prstGeom>
          <a:noFill/>
        </p:spPr>
        <p:txBody>
          <a:bodyPr wrap="square" rtlCol="0">
            <a:spAutoFit/>
          </a:bodyPr>
          <a:lstStyle/>
          <a:p>
            <a:r>
              <a:rPr lang="en-US" sz="3600" dirty="0">
                <a:solidFill>
                  <a:srgbClr val="7030A0"/>
                </a:solidFill>
              </a:rPr>
              <a:t>KPI</a:t>
            </a:r>
          </a:p>
        </p:txBody>
      </p:sp>
      <p:sp>
        <p:nvSpPr>
          <p:cNvPr id="12" name="TextBox 11">
            <a:extLst>
              <a:ext uri="{FF2B5EF4-FFF2-40B4-BE49-F238E27FC236}">
                <a16:creationId xmlns:a16="http://schemas.microsoft.com/office/drawing/2014/main" id="{8CE31992-9B77-D106-916C-A16DA062E1B9}"/>
              </a:ext>
            </a:extLst>
          </p:cNvPr>
          <p:cNvSpPr txBox="1"/>
          <p:nvPr/>
        </p:nvSpPr>
        <p:spPr>
          <a:xfrm>
            <a:off x="4336028" y="4188542"/>
            <a:ext cx="4139381" cy="369332"/>
          </a:xfrm>
          <a:prstGeom prst="rect">
            <a:avLst/>
          </a:prstGeom>
          <a:noFill/>
        </p:spPr>
        <p:txBody>
          <a:bodyPr wrap="square" rtlCol="0">
            <a:spAutoFit/>
          </a:bodyPr>
          <a:lstStyle/>
          <a:p>
            <a:r>
              <a:rPr lang="en-US" dirty="0"/>
              <a:t>KPIs give a high-level business summary</a:t>
            </a:r>
          </a:p>
        </p:txBody>
      </p:sp>
      <p:pic>
        <p:nvPicPr>
          <p:cNvPr id="14" name="Graphic 13" descr="Chevron arrows with solid fill">
            <a:hlinkClick r:id="rId3" action="ppaction://hlinksldjump"/>
            <a:extLst>
              <a:ext uri="{FF2B5EF4-FFF2-40B4-BE49-F238E27FC236}">
                <a16:creationId xmlns:a16="http://schemas.microsoft.com/office/drawing/2014/main" id="{DF9AAA05-7A99-234C-D78E-4FB3CC28AE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808" y="160085"/>
            <a:ext cx="462115" cy="462115"/>
          </a:xfrm>
          <a:prstGeom prst="rect">
            <a:avLst/>
          </a:prstGeom>
        </p:spPr>
      </p:pic>
    </p:spTree>
    <p:extLst>
      <p:ext uri="{BB962C8B-B14F-4D97-AF65-F5344CB8AC3E}">
        <p14:creationId xmlns:p14="http://schemas.microsoft.com/office/powerpoint/2010/main" val="400650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6">
            <a:extLst>
              <a:ext uri="{FF2B5EF4-FFF2-40B4-BE49-F238E27FC236}">
                <a16:creationId xmlns:a16="http://schemas.microsoft.com/office/drawing/2014/main" id="{6C5127AA-AB23-4062-BBC1-09C96EB2F86B}"/>
              </a:ext>
            </a:extLst>
          </p:cNvPr>
          <p:cNvSpPr txBox="1"/>
          <p:nvPr/>
        </p:nvSpPr>
        <p:spPr>
          <a:xfrm>
            <a:off x="3426344" y="622200"/>
            <a:ext cx="3764970" cy="50553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b="0" i="0" u="none" strike="noStrike" dirty="0">
                <a:solidFill>
                  <a:srgbClr val="7030A0"/>
                </a:solidFill>
                <a:effectLst/>
                <a:latin typeface="Arial Rounded MT Bold" panose="020F0704030504030204" pitchFamily="34" charset="0"/>
              </a:rPr>
              <a:t>TOP Market Share by Product Model</a:t>
            </a:r>
            <a:r>
              <a:rPr lang="en-US" sz="1600" dirty="0">
                <a:solidFill>
                  <a:srgbClr val="7030A0"/>
                </a:solidFill>
                <a:effectLst/>
                <a:latin typeface="Arial Rounded MT Bold" panose="020F0704030504030204" pitchFamily="34" charset="0"/>
              </a:rPr>
              <a:t> </a:t>
            </a:r>
            <a:endParaRPr lang="en-US" sz="1600" dirty="0">
              <a:solidFill>
                <a:srgbClr val="7030A0"/>
              </a:solidFill>
              <a:latin typeface="Arial Rounded MT Bold" panose="020F0704030504030204" pitchFamily="34" charset="0"/>
            </a:endParaRPr>
          </a:p>
        </p:txBody>
      </p:sp>
      <p:pic>
        <p:nvPicPr>
          <p:cNvPr id="7" name="Graphic 6" descr="Chevron arrows with solid fill">
            <a:hlinkClick r:id="rId3" action="ppaction://hlinksldjump"/>
            <a:extLst>
              <a:ext uri="{FF2B5EF4-FFF2-40B4-BE49-F238E27FC236}">
                <a16:creationId xmlns:a16="http://schemas.microsoft.com/office/drawing/2014/main" id="{5CB01C77-C250-95D7-D671-585BCEB327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808" y="160085"/>
            <a:ext cx="462115" cy="462115"/>
          </a:xfrm>
          <a:prstGeom prst="rect">
            <a:avLst/>
          </a:prstGeom>
        </p:spPr>
      </p:pic>
      <p:sp>
        <p:nvSpPr>
          <p:cNvPr id="17" name="TextBox 16">
            <a:extLst>
              <a:ext uri="{FF2B5EF4-FFF2-40B4-BE49-F238E27FC236}">
                <a16:creationId xmlns:a16="http://schemas.microsoft.com/office/drawing/2014/main" id="{FFCEB223-7D2D-E9F8-C088-8BD4D301934B}"/>
              </a:ext>
            </a:extLst>
          </p:cNvPr>
          <p:cNvSpPr txBox="1"/>
          <p:nvPr/>
        </p:nvSpPr>
        <p:spPr>
          <a:xfrm>
            <a:off x="608944" y="2047437"/>
            <a:ext cx="4905693" cy="278473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2060"/>
                </a:solidFill>
              </a:rPr>
              <a:t>Galaxy Z Fold3 5G → Highest market share</a:t>
            </a:r>
          </a:p>
          <a:p>
            <a:pPr marL="285750" indent="-285750">
              <a:lnSpc>
                <a:spcPct val="200000"/>
              </a:lnSpc>
              <a:buFont typeface="Arial" panose="020B0604020202020204" pitchFamily="34" charset="0"/>
              <a:buChar char="•"/>
            </a:pPr>
            <a:r>
              <a:rPr lang="en-US" dirty="0">
                <a:solidFill>
                  <a:srgbClr val="002060"/>
                </a:solidFill>
              </a:rPr>
              <a:t>A-series and Flip-series also strong</a:t>
            </a:r>
          </a:p>
          <a:p>
            <a:pPr marL="285750" indent="-285750">
              <a:lnSpc>
                <a:spcPct val="200000"/>
              </a:lnSpc>
              <a:buFont typeface="Arial" panose="020B0604020202020204" pitchFamily="34" charset="0"/>
              <a:buChar char="•"/>
            </a:pPr>
            <a:r>
              <a:rPr lang="en-US" dirty="0">
                <a:solidFill>
                  <a:srgbClr val="002060"/>
                </a:solidFill>
              </a:rPr>
              <a:t>Shows performance of individual 5G models</a:t>
            </a:r>
          </a:p>
          <a:p>
            <a:pPr marL="285750" indent="-285750">
              <a:lnSpc>
                <a:spcPct val="200000"/>
              </a:lnSpc>
              <a:buFont typeface="Arial" panose="020B0604020202020204" pitchFamily="34" charset="0"/>
              <a:buChar char="•"/>
            </a:pPr>
            <a:r>
              <a:rPr lang="en-US" dirty="0">
                <a:solidFill>
                  <a:srgbClr val="002060"/>
                </a:solidFill>
              </a:rPr>
              <a:t>Helps identify top-selling devices</a:t>
            </a:r>
          </a:p>
          <a:p>
            <a:pPr>
              <a:lnSpc>
                <a:spcPct val="200000"/>
              </a:lnSpc>
            </a:pPr>
            <a:endParaRPr lang="en-US" dirty="0">
              <a:solidFill>
                <a:srgbClr val="002060"/>
              </a:solidFill>
            </a:endParaRPr>
          </a:p>
        </p:txBody>
      </p:sp>
      <p:pic>
        <p:nvPicPr>
          <p:cNvPr id="19" name="Picture 18">
            <a:extLst>
              <a:ext uri="{FF2B5EF4-FFF2-40B4-BE49-F238E27FC236}">
                <a16:creationId xmlns:a16="http://schemas.microsoft.com/office/drawing/2014/main" id="{1D80E7D3-A64D-974B-8271-567DA66FF754}"/>
              </a:ext>
            </a:extLst>
          </p:cNvPr>
          <p:cNvPicPr>
            <a:picLocks noChangeAspect="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242165" y="1267284"/>
            <a:ext cx="6209722" cy="4147996"/>
          </a:xfrm>
          <a:prstGeom prst="rect">
            <a:avLst/>
          </a:prstGeom>
        </p:spPr>
      </p:pic>
    </p:spTree>
    <p:extLst>
      <p:ext uri="{BB962C8B-B14F-4D97-AF65-F5344CB8AC3E}">
        <p14:creationId xmlns:p14="http://schemas.microsoft.com/office/powerpoint/2010/main" val="2372864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5">
            <a:extLst>
              <a:ext uri="{FF2B5EF4-FFF2-40B4-BE49-F238E27FC236}">
                <a16:creationId xmlns:a16="http://schemas.microsoft.com/office/drawing/2014/main" id="{F5B68FAF-CB70-430A-B112-7862D6B7E590}"/>
              </a:ext>
            </a:extLst>
          </p:cNvPr>
          <p:cNvSpPr txBox="1"/>
          <p:nvPr/>
        </p:nvSpPr>
        <p:spPr>
          <a:xfrm>
            <a:off x="3693013" y="889398"/>
            <a:ext cx="5384947" cy="53170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b="0" i="0" u="none" strike="noStrike" dirty="0">
                <a:solidFill>
                  <a:srgbClr val="7030A0"/>
                </a:solidFill>
                <a:effectLst/>
                <a:latin typeface="Arial Rounded MT Bold" panose="020F0704030504030204" pitchFamily="34" charset="0"/>
              </a:rPr>
              <a:t>Regional 5G Coverage vs Subscribers</a:t>
            </a:r>
            <a:r>
              <a:rPr lang="en-US" sz="1600" dirty="0">
                <a:solidFill>
                  <a:srgbClr val="7030A0"/>
                </a:solidFill>
                <a:effectLst/>
                <a:latin typeface="Arial Rounded MT Bold" panose="020F0704030504030204" pitchFamily="34" charset="0"/>
              </a:rPr>
              <a:t> </a:t>
            </a:r>
            <a:endParaRPr lang="en-US" sz="1600" dirty="0">
              <a:solidFill>
                <a:srgbClr val="7030A0"/>
              </a:solidFill>
              <a:latin typeface="Arial Rounded MT Bold" panose="020F0704030504030204" pitchFamily="34" charset="0"/>
            </a:endParaRPr>
          </a:p>
        </p:txBody>
      </p:sp>
      <p:pic>
        <p:nvPicPr>
          <p:cNvPr id="5" name="Graphic 4" descr="Chevron arrows with solid fill">
            <a:hlinkClick r:id="rId3" action="ppaction://hlinksldjump"/>
            <a:extLst>
              <a:ext uri="{FF2B5EF4-FFF2-40B4-BE49-F238E27FC236}">
                <a16:creationId xmlns:a16="http://schemas.microsoft.com/office/drawing/2014/main" id="{2DD44D61-D06B-CA92-9751-474422E555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808" y="160085"/>
            <a:ext cx="462115" cy="462115"/>
          </a:xfrm>
          <a:prstGeom prst="rect">
            <a:avLst/>
          </a:prstGeom>
        </p:spPr>
      </p:pic>
      <p:sp>
        <p:nvSpPr>
          <p:cNvPr id="6" name="TextBox 5">
            <a:extLst>
              <a:ext uri="{FF2B5EF4-FFF2-40B4-BE49-F238E27FC236}">
                <a16:creationId xmlns:a16="http://schemas.microsoft.com/office/drawing/2014/main" id="{78CB0802-4C61-1306-2832-3122F1C078A7}"/>
              </a:ext>
            </a:extLst>
          </p:cNvPr>
          <p:cNvSpPr txBox="1"/>
          <p:nvPr/>
        </p:nvSpPr>
        <p:spPr>
          <a:xfrm>
            <a:off x="6807053" y="2161612"/>
            <a:ext cx="5384947" cy="278473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2060"/>
                </a:solidFill>
              </a:rPr>
              <a:t>Comparison between average 5G coverage</a:t>
            </a:r>
          </a:p>
          <a:p>
            <a:pPr marL="285750" indent="-285750">
              <a:lnSpc>
                <a:spcPct val="200000"/>
              </a:lnSpc>
              <a:buFont typeface="Arial" panose="020B0604020202020204" pitchFamily="34" charset="0"/>
              <a:buChar char="•"/>
            </a:pPr>
            <a:r>
              <a:rPr lang="en-US" dirty="0">
                <a:solidFill>
                  <a:srgbClr val="002060"/>
                </a:solidFill>
              </a:rPr>
              <a:t>And number of 5G subscribers</a:t>
            </a:r>
          </a:p>
          <a:p>
            <a:pPr marL="285750" indent="-285750">
              <a:lnSpc>
                <a:spcPct val="200000"/>
              </a:lnSpc>
              <a:buFont typeface="Arial" panose="020B0604020202020204" pitchFamily="34" charset="0"/>
              <a:buChar char="•"/>
            </a:pPr>
            <a:r>
              <a:rPr lang="en-US" dirty="0">
                <a:solidFill>
                  <a:srgbClr val="002060"/>
                </a:solidFill>
              </a:rPr>
              <a:t>Shows how network availability impacts adoption</a:t>
            </a:r>
          </a:p>
          <a:p>
            <a:pPr marL="285750" indent="-285750">
              <a:lnSpc>
                <a:spcPct val="200000"/>
              </a:lnSpc>
              <a:buFont typeface="Arial" panose="020B0604020202020204" pitchFamily="34" charset="0"/>
              <a:buChar char="•"/>
            </a:pPr>
            <a:r>
              <a:rPr lang="en-US" dirty="0">
                <a:solidFill>
                  <a:srgbClr val="002060"/>
                </a:solidFill>
              </a:rPr>
              <a:t>Regions with strong 5G coverage have higher users</a:t>
            </a:r>
          </a:p>
          <a:p>
            <a:pPr>
              <a:lnSpc>
                <a:spcPct val="200000"/>
              </a:lnSpc>
            </a:pPr>
            <a:endParaRPr lang="en-US" dirty="0"/>
          </a:p>
        </p:txBody>
      </p:sp>
      <p:pic>
        <p:nvPicPr>
          <p:cNvPr id="8" name="Picture 7">
            <a:extLst>
              <a:ext uri="{FF2B5EF4-FFF2-40B4-BE49-F238E27FC236}">
                <a16:creationId xmlns:a16="http://schemas.microsoft.com/office/drawing/2014/main" id="{39E1B0AB-E2CD-6784-7A6E-D420AFB8672A}"/>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tretch>
            <a:fillRect/>
          </a:stretch>
        </p:blipFill>
        <p:spPr>
          <a:xfrm>
            <a:off x="385762" y="1919287"/>
            <a:ext cx="6238875" cy="3629025"/>
          </a:xfrm>
          <a:prstGeom prst="rect">
            <a:avLst/>
          </a:prstGeom>
        </p:spPr>
      </p:pic>
    </p:spTree>
    <p:extLst>
      <p:ext uri="{BB962C8B-B14F-4D97-AF65-F5344CB8AC3E}">
        <p14:creationId xmlns:p14="http://schemas.microsoft.com/office/powerpoint/2010/main" val="379709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7">
            <a:extLst>
              <a:ext uri="{FF2B5EF4-FFF2-40B4-BE49-F238E27FC236}">
                <a16:creationId xmlns:a16="http://schemas.microsoft.com/office/drawing/2014/main" id="{1C8356C8-BB31-4712-80B7-A0EA43B7007F}"/>
              </a:ext>
            </a:extLst>
          </p:cNvPr>
          <p:cNvSpPr txBox="1"/>
          <p:nvPr/>
        </p:nvSpPr>
        <p:spPr>
          <a:xfrm>
            <a:off x="4698955" y="1066868"/>
            <a:ext cx="3076190" cy="388962"/>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b="0" i="0" u="none" strike="noStrike" dirty="0">
                <a:solidFill>
                  <a:srgbClr val="7030A0"/>
                </a:solidFill>
                <a:effectLst/>
                <a:latin typeface="Arial Rounded MT Bold" panose="020F0704030504030204" pitchFamily="34" charset="0"/>
              </a:rPr>
              <a:t>5G </a:t>
            </a:r>
            <a:r>
              <a:rPr lang="en-US" sz="1600" dirty="0">
                <a:solidFill>
                  <a:srgbClr val="7030A0"/>
                </a:solidFill>
                <a:latin typeface="Arial Rounded MT Bold" panose="020F0704030504030204" pitchFamily="34" charset="0"/>
              </a:rPr>
              <a:t>Capability</a:t>
            </a:r>
          </a:p>
        </p:txBody>
      </p:sp>
      <p:pic>
        <p:nvPicPr>
          <p:cNvPr id="5" name="Graphic 4" descr="Chevron arrows with solid fill">
            <a:hlinkClick r:id="rId3" action="ppaction://hlinksldjump"/>
            <a:extLst>
              <a:ext uri="{FF2B5EF4-FFF2-40B4-BE49-F238E27FC236}">
                <a16:creationId xmlns:a16="http://schemas.microsoft.com/office/drawing/2014/main" id="{41E2BE7A-46F2-65C3-84B3-AD2FA38556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808" y="160085"/>
            <a:ext cx="462115" cy="462115"/>
          </a:xfrm>
          <a:prstGeom prst="rect">
            <a:avLst/>
          </a:prstGeom>
        </p:spPr>
      </p:pic>
      <p:sp>
        <p:nvSpPr>
          <p:cNvPr id="7" name="TextBox 6">
            <a:extLst>
              <a:ext uri="{FF2B5EF4-FFF2-40B4-BE49-F238E27FC236}">
                <a16:creationId xmlns:a16="http://schemas.microsoft.com/office/drawing/2014/main" id="{717D2EE4-898B-E7FE-218F-391F4B48CCA2}"/>
              </a:ext>
            </a:extLst>
          </p:cNvPr>
          <p:cNvSpPr txBox="1"/>
          <p:nvPr/>
        </p:nvSpPr>
        <p:spPr>
          <a:xfrm>
            <a:off x="707923" y="2292310"/>
            <a:ext cx="6096000" cy="923330"/>
          </a:xfrm>
          <a:prstGeom prst="rect">
            <a:avLst/>
          </a:prstGeom>
          <a:noFill/>
        </p:spPr>
        <p:txBody>
          <a:bodyPr wrap="square">
            <a:spAutoFit/>
          </a:bodyPr>
          <a:lstStyle/>
          <a:p>
            <a:pPr>
              <a:buFont typeface="Arial" panose="020B0604020202020204" pitchFamily="34" charset="0"/>
              <a:buChar char="•"/>
            </a:pPr>
            <a:r>
              <a:rPr lang="en-US" b="1" dirty="0"/>
              <a:t>74% users</a:t>
            </a:r>
            <a:r>
              <a:rPr lang="en-US" dirty="0"/>
              <a:t> prefer 5G devices</a:t>
            </a:r>
          </a:p>
          <a:p>
            <a:pPr>
              <a:buFont typeface="Arial" panose="020B0604020202020204" pitchFamily="34" charset="0"/>
              <a:buChar char="•"/>
            </a:pPr>
            <a:r>
              <a:rPr lang="en-US" dirty="0"/>
              <a:t>Only 26% still use Non-5G</a:t>
            </a:r>
          </a:p>
          <a:p>
            <a:pPr>
              <a:buFont typeface="Arial" panose="020B0604020202020204" pitchFamily="34" charset="0"/>
              <a:buChar char="•"/>
            </a:pPr>
            <a:r>
              <a:rPr lang="en-US" dirty="0"/>
              <a:t>Indicates strong global shift toward 5G technology</a:t>
            </a:r>
          </a:p>
        </p:txBody>
      </p:sp>
      <p:pic>
        <p:nvPicPr>
          <p:cNvPr id="9" name="Picture 8">
            <a:extLst>
              <a:ext uri="{FF2B5EF4-FFF2-40B4-BE49-F238E27FC236}">
                <a16:creationId xmlns:a16="http://schemas.microsoft.com/office/drawing/2014/main" id="{EFEF2DF2-5A11-6620-6B39-80A52EA006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0835" y="1915477"/>
            <a:ext cx="3829050" cy="2600325"/>
          </a:xfrm>
          <a:prstGeom prst="rect">
            <a:avLst/>
          </a:prstGeom>
        </p:spPr>
      </p:pic>
    </p:spTree>
    <p:extLst>
      <p:ext uri="{BB962C8B-B14F-4D97-AF65-F5344CB8AC3E}">
        <p14:creationId xmlns:p14="http://schemas.microsoft.com/office/powerpoint/2010/main" val="2081888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3">
            <a:extLst>
              <a:ext uri="{FF2B5EF4-FFF2-40B4-BE49-F238E27FC236}">
                <a16:creationId xmlns:a16="http://schemas.microsoft.com/office/drawing/2014/main" id="{CD8339D5-14AA-42B5-9F2E-89297A8A1C36}"/>
              </a:ext>
            </a:extLst>
          </p:cNvPr>
          <p:cNvSpPr txBox="1"/>
          <p:nvPr/>
        </p:nvSpPr>
        <p:spPr>
          <a:xfrm>
            <a:off x="4524205" y="891698"/>
            <a:ext cx="2711026" cy="544796"/>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600" b="0" i="0" u="none" strike="noStrike">
                <a:solidFill>
                  <a:srgbClr val="7030A0"/>
                </a:solidFill>
                <a:effectLst/>
                <a:latin typeface="Arial Rounded MT Bold" panose="020F0704030504030204" pitchFamily="34" charset="0"/>
              </a:rPr>
              <a:t>5G Speed vs Preference</a:t>
            </a:r>
            <a:r>
              <a:rPr lang="en-US" sz="1600">
                <a:solidFill>
                  <a:srgbClr val="7030A0"/>
                </a:solidFill>
                <a:effectLst/>
                <a:latin typeface="Arial Rounded MT Bold" panose="020F0704030504030204" pitchFamily="34" charset="0"/>
              </a:rPr>
              <a:t> </a:t>
            </a:r>
            <a:endParaRPr lang="en-US" sz="1600">
              <a:solidFill>
                <a:srgbClr val="7030A0"/>
              </a:solidFill>
              <a:latin typeface="Arial Rounded MT Bold" panose="020F0704030504030204" pitchFamily="34" charset="0"/>
            </a:endParaRPr>
          </a:p>
        </p:txBody>
      </p:sp>
      <p:pic>
        <p:nvPicPr>
          <p:cNvPr id="7" name="Graphic 6" descr="Chevron arrows with solid fill">
            <a:hlinkClick r:id="rId3" action="ppaction://hlinksldjump"/>
            <a:extLst>
              <a:ext uri="{FF2B5EF4-FFF2-40B4-BE49-F238E27FC236}">
                <a16:creationId xmlns:a16="http://schemas.microsoft.com/office/drawing/2014/main" id="{85A5F636-EBBE-E6D4-6E83-C5B9C5151D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5808" y="160085"/>
            <a:ext cx="462115" cy="462115"/>
          </a:xfrm>
          <a:prstGeom prst="rect">
            <a:avLst/>
          </a:prstGeom>
        </p:spPr>
      </p:pic>
      <p:sp>
        <p:nvSpPr>
          <p:cNvPr id="9" name="TextBox 8">
            <a:extLst>
              <a:ext uri="{FF2B5EF4-FFF2-40B4-BE49-F238E27FC236}">
                <a16:creationId xmlns:a16="http://schemas.microsoft.com/office/drawing/2014/main" id="{9527C950-1B62-2FD6-A3E9-347019D65EF2}"/>
              </a:ext>
            </a:extLst>
          </p:cNvPr>
          <p:cNvSpPr txBox="1"/>
          <p:nvPr/>
        </p:nvSpPr>
        <p:spPr>
          <a:xfrm>
            <a:off x="6847840" y="2389277"/>
            <a:ext cx="5090160" cy="223073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Higher 5G speeds → Higher customer preference</a:t>
            </a:r>
          </a:p>
          <a:p>
            <a:pPr marL="285750" indent="-285750">
              <a:lnSpc>
                <a:spcPct val="200000"/>
              </a:lnSpc>
              <a:buFont typeface="Arial" panose="020B0604020202020204" pitchFamily="34" charset="0"/>
              <a:buChar char="•"/>
            </a:pPr>
            <a:r>
              <a:rPr lang="en-US" dirty="0"/>
              <a:t>North America &amp; Middle East perform strongly</a:t>
            </a:r>
          </a:p>
          <a:p>
            <a:pPr marL="285750" indent="-285750">
              <a:lnSpc>
                <a:spcPct val="200000"/>
              </a:lnSpc>
              <a:buFont typeface="Arial" panose="020B0604020202020204" pitchFamily="34" charset="0"/>
              <a:buChar char="•"/>
            </a:pPr>
            <a:r>
              <a:rPr lang="en-US" dirty="0"/>
              <a:t>Shows technology quality influences buying decisions</a:t>
            </a:r>
          </a:p>
        </p:txBody>
      </p:sp>
      <p:pic>
        <p:nvPicPr>
          <p:cNvPr id="14" name="Picture 13">
            <a:extLst>
              <a:ext uri="{FF2B5EF4-FFF2-40B4-BE49-F238E27FC236}">
                <a16:creationId xmlns:a16="http://schemas.microsoft.com/office/drawing/2014/main" id="{C9C6E0D8-9819-ED47-08EC-1652F7289C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1042" y="2389277"/>
            <a:ext cx="4886325" cy="2247900"/>
          </a:xfrm>
          <a:prstGeom prst="rect">
            <a:avLst/>
          </a:prstGeom>
        </p:spPr>
      </p:pic>
    </p:spTree>
    <p:extLst>
      <p:ext uri="{BB962C8B-B14F-4D97-AF65-F5344CB8AC3E}">
        <p14:creationId xmlns:p14="http://schemas.microsoft.com/office/powerpoint/2010/main" val="13477381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298</TotalTime>
  <Words>870</Words>
  <Application>Microsoft Office PowerPoint</Application>
  <PresentationFormat>Widescreen</PresentationFormat>
  <Paragraphs>111</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Black</vt:lpstr>
      <vt:lpstr>Arial Rounded MT Bold</vt:lpstr>
      <vt:lpstr>Artifact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PAVITHRA L</dc:creator>
  <cp:lastModifiedBy>PAVITHRA L</cp:lastModifiedBy>
  <cp:revision>8</cp:revision>
  <dcterms:created xsi:type="dcterms:W3CDTF">2025-11-21T10:44:16Z</dcterms:created>
  <dcterms:modified xsi:type="dcterms:W3CDTF">2026-01-13T07:06:54Z</dcterms:modified>
</cp:coreProperties>
</file>